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5"/>
  </p:notesMasterIdLst>
  <p:sldIdLst>
    <p:sldId id="256" r:id="rId2"/>
    <p:sldId id="257" r:id="rId3"/>
    <p:sldId id="258" r:id="rId4"/>
    <p:sldId id="259" r:id="rId5"/>
    <p:sldId id="260" r:id="rId6"/>
    <p:sldId id="261" r:id="rId7"/>
    <p:sldId id="262" r:id="rId8"/>
    <p:sldId id="263" r:id="rId9"/>
    <p:sldId id="264" r:id="rId10"/>
    <p:sldId id="265" r:id="rId11"/>
    <p:sldId id="372" r:id="rId12"/>
    <p:sldId id="320" r:id="rId13"/>
    <p:sldId id="321" r:id="rId14"/>
    <p:sldId id="322" r:id="rId15"/>
    <p:sldId id="373" r:id="rId16"/>
    <p:sldId id="374" r:id="rId17"/>
    <p:sldId id="375" r:id="rId18"/>
    <p:sldId id="376" r:id="rId19"/>
    <p:sldId id="377" r:id="rId20"/>
    <p:sldId id="323" r:id="rId21"/>
    <p:sldId id="324" r:id="rId22"/>
    <p:sldId id="378" r:id="rId23"/>
    <p:sldId id="325" r:id="rId24"/>
    <p:sldId id="326" r:id="rId25"/>
    <p:sldId id="327" r:id="rId26"/>
    <p:sldId id="328" r:id="rId27"/>
    <p:sldId id="329" r:id="rId28"/>
    <p:sldId id="330" r:id="rId29"/>
    <p:sldId id="379" r:id="rId30"/>
    <p:sldId id="331" r:id="rId31"/>
    <p:sldId id="332" r:id="rId32"/>
    <p:sldId id="333" r:id="rId33"/>
    <p:sldId id="334" r:id="rId34"/>
    <p:sldId id="335" r:id="rId35"/>
    <p:sldId id="336" r:id="rId36"/>
    <p:sldId id="337" r:id="rId37"/>
    <p:sldId id="338" r:id="rId38"/>
    <p:sldId id="339" r:id="rId39"/>
    <p:sldId id="414" r:id="rId40"/>
    <p:sldId id="340" r:id="rId41"/>
    <p:sldId id="341" r:id="rId42"/>
    <p:sldId id="342" r:id="rId43"/>
    <p:sldId id="343" r:id="rId44"/>
    <p:sldId id="344" r:id="rId45"/>
    <p:sldId id="345" r:id="rId46"/>
    <p:sldId id="346" r:id="rId47"/>
    <p:sldId id="395" r:id="rId48"/>
    <p:sldId id="347" r:id="rId49"/>
    <p:sldId id="348" r:id="rId50"/>
    <p:sldId id="349" r:id="rId51"/>
    <p:sldId id="380" r:id="rId52"/>
    <p:sldId id="403" r:id="rId53"/>
    <p:sldId id="404" r:id="rId54"/>
    <p:sldId id="405" r:id="rId55"/>
    <p:sldId id="406" r:id="rId56"/>
    <p:sldId id="396" r:id="rId57"/>
    <p:sldId id="397" r:id="rId58"/>
    <p:sldId id="412" r:id="rId59"/>
    <p:sldId id="398" r:id="rId60"/>
    <p:sldId id="399" r:id="rId61"/>
    <p:sldId id="401" r:id="rId62"/>
    <p:sldId id="413" r:id="rId63"/>
    <p:sldId id="381" r:id="rId64"/>
    <p:sldId id="402" r:id="rId65"/>
    <p:sldId id="392" r:id="rId66"/>
    <p:sldId id="388" r:id="rId67"/>
    <p:sldId id="411" r:id="rId68"/>
    <p:sldId id="393" r:id="rId69"/>
    <p:sldId id="394" r:id="rId70"/>
    <p:sldId id="389" r:id="rId71"/>
    <p:sldId id="390" r:id="rId72"/>
    <p:sldId id="407" r:id="rId73"/>
    <p:sldId id="408" r:id="rId74"/>
    <p:sldId id="409" r:id="rId75"/>
    <p:sldId id="410" r:id="rId76"/>
    <p:sldId id="391" r:id="rId77"/>
    <p:sldId id="352" r:id="rId78"/>
    <p:sldId id="353" r:id="rId79"/>
    <p:sldId id="415" r:id="rId80"/>
    <p:sldId id="416" r:id="rId81"/>
    <p:sldId id="417" r:id="rId82"/>
    <p:sldId id="418" r:id="rId83"/>
    <p:sldId id="419" r:id="rId84"/>
    <p:sldId id="420" r:id="rId85"/>
    <p:sldId id="421" r:id="rId86"/>
    <p:sldId id="422" r:id="rId87"/>
    <p:sldId id="423" r:id="rId88"/>
    <p:sldId id="424" r:id="rId89"/>
    <p:sldId id="384" r:id="rId90"/>
    <p:sldId id="354" r:id="rId91"/>
    <p:sldId id="355" r:id="rId92"/>
    <p:sldId id="356" r:id="rId93"/>
    <p:sldId id="357" r:id="rId94"/>
    <p:sldId id="358" r:id="rId95"/>
    <p:sldId id="359" r:id="rId96"/>
    <p:sldId id="425" r:id="rId97"/>
    <p:sldId id="426" r:id="rId98"/>
    <p:sldId id="365" r:id="rId99"/>
    <p:sldId id="427" r:id="rId100"/>
    <p:sldId id="428" r:id="rId101"/>
    <p:sldId id="429" r:id="rId102"/>
    <p:sldId id="430" r:id="rId103"/>
    <p:sldId id="431" r:id="rId104"/>
    <p:sldId id="432" r:id="rId105"/>
    <p:sldId id="366" r:id="rId106"/>
    <p:sldId id="368" r:id="rId107"/>
    <p:sldId id="266" r:id="rId108"/>
    <p:sldId id="267" r:id="rId109"/>
    <p:sldId id="308" r:id="rId110"/>
    <p:sldId id="309" r:id="rId111"/>
    <p:sldId id="268" r:id="rId112"/>
    <p:sldId id="310" r:id="rId113"/>
    <p:sldId id="311" r:id="rId114"/>
    <p:sldId id="312" r:id="rId115"/>
    <p:sldId id="269" r:id="rId116"/>
    <p:sldId id="314" r:id="rId117"/>
    <p:sldId id="315" r:id="rId118"/>
    <p:sldId id="313" r:id="rId119"/>
    <p:sldId id="316" r:id="rId120"/>
    <p:sldId id="317" r:id="rId121"/>
    <p:sldId id="270" r:id="rId122"/>
    <p:sldId id="307" r:id="rId123"/>
    <p:sldId id="318" r:id="rId124"/>
    <p:sldId id="271" r:id="rId125"/>
    <p:sldId id="272" r:id="rId126"/>
    <p:sldId id="273" r:id="rId127"/>
    <p:sldId id="274" r:id="rId128"/>
    <p:sldId id="275" r:id="rId129"/>
    <p:sldId id="276" r:id="rId130"/>
    <p:sldId id="277" r:id="rId131"/>
    <p:sldId id="278" r:id="rId132"/>
    <p:sldId id="279" r:id="rId133"/>
    <p:sldId id="280" r:id="rId134"/>
    <p:sldId id="433" r:id="rId135"/>
    <p:sldId id="434" r:id="rId136"/>
    <p:sldId id="435" r:id="rId137"/>
    <p:sldId id="436" r:id="rId138"/>
    <p:sldId id="437" r:id="rId139"/>
    <p:sldId id="438" r:id="rId140"/>
    <p:sldId id="439" r:id="rId141"/>
    <p:sldId id="440" r:id="rId142"/>
    <p:sldId id="441" r:id="rId143"/>
    <p:sldId id="442" r:id="rId144"/>
    <p:sldId id="443" r:id="rId145"/>
    <p:sldId id="444" r:id="rId146"/>
    <p:sldId id="445" r:id="rId147"/>
    <p:sldId id="446" r:id="rId148"/>
    <p:sldId id="447" r:id="rId149"/>
    <p:sldId id="448" r:id="rId150"/>
    <p:sldId id="449" r:id="rId151"/>
    <p:sldId id="450" r:id="rId152"/>
    <p:sldId id="451" r:id="rId153"/>
    <p:sldId id="452" r:id="rId154"/>
    <p:sldId id="453" r:id="rId155"/>
    <p:sldId id="454" r:id="rId156"/>
    <p:sldId id="455" r:id="rId157"/>
    <p:sldId id="456" r:id="rId158"/>
    <p:sldId id="457" r:id="rId159"/>
    <p:sldId id="458" r:id="rId160"/>
    <p:sldId id="459" r:id="rId161"/>
    <p:sldId id="460" r:id="rId162"/>
    <p:sldId id="461" r:id="rId163"/>
    <p:sldId id="462"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10" autoAdjust="0"/>
  </p:normalViewPr>
  <p:slideViewPr>
    <p:cSldViewPr snapToGrid="0">
      <p:cViewPr varScale="1">
        <p:scale>
          <a:sx n="66" d="100"/>
          <a:sy n="66" d="100"/>
        </p:scale>
        <p:origin x="8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ink/ink1.xml><?xml version="1.0" encoding="utf-8"?>
<inkml:ink xmlns:inkml="http://www.w3.org/2003/InkML">
  <inkml:definitions>
    <inkml:context xml:id="ctx0">
      <inkml:inkSource xml:id="inkSrc0">
        <inkml:traceFormat>
          <inkml:channel name="X" type="integer" max="1280" units="cm"/>
          <inkml:channel name="Y" type="integer" max="768" units="cm"/>
          <inkml:channel name="T" type="integer" max="2.14748E9" units="dev"/>
        </inkml:traceFormat>
        <inkml:channelProperties>
          <inkml:channelProperty channel="X" name="resolution" value="44.29066" units="1/cm"/>
          <inkml:channelProperty channel="Y" name="resolution" value="44.39306" units="1/cm"/>
          <inkml:channelProperty channel="T" name="resolution" value="1" units="1/dev"/>
        </inkml:channelProperties>
      </inkml:inkSource>
      <inkml:timestamp xml:id="ts0" timeString="2020-08-19T05:16:16.969"/>
    </inkml:context>
    <inkml:brush xml:id="br0">
      <inkml:brushProperty name="width" value="0.05292" units="cm"/>
      <inkml:brushProperty name="height" value="0.05292" units="cm"/>
      <inkml:brushProperty name="color" value="#FF0000"/>
    </inkml:brush>
  </inkml:definitions>
  <inkml:trace contextRef="#ctx0" brushRef="#br0">19817 5583 0,'27'0'406,"-1"0"-391,1 0 1,-1 0 15,1 0-15,-1 0 0,1 0-1,-1 0 1,0 0-1,1-27 1,-1 27 0,1 0 15,-1 0-31,1 0 31,-1 0-15,1 0 15,-1 0 0,-26 27 1,0-1-17,0 1 16,0-1-15,0 1 0,0-1-1,0 27 1,-26-27 0,26 1-1,0-1-15,-53-26 0,53 27 16,-27-1-1,27 1-15,-26-27 16,26 26 0,-27 1-1,1-27 17,26 26-17,0 1-15,-27-27 16,27 26-16,-26 0 15,0 1 1,26-1 0,-27-26-1,1 27-15,-1-1 32,1 1-17,26-1 1,-27-26-1,1 27 1,-1-27 15,27-27 32,0 1-48,0-1 17,0 1-17,0-1 17,0 1-32,0-1 46,0 1 1,0 0 47,27 26-63,-1 0-15,1 0 15,-1 0-15,1 0 15,-1 0-31,1 0 16,-27 26-1,26-26 1,-26 26-16,26-26 16,-26 27-1,0-1-15,27-26 16,-1 27-1,1-1 1,-1 1 15,-26-1-31,27-26 16,-1 0-16,-26 27 16,0-1-16,27-26 15,-27 27-15,0-1 16,26-26-16,-26 26 15,0 1 17,27-27-1,-1 0-15,0 0 30,1 0 95</inkml:trace>
  <inkml:trace contextRef="#ctx0" brushRef="#br0" timeOffset="2463.48">27358 6588 0,'53'0'187,"-53"53"-171,26-26-16,1-1 16,-1 0-16,1 1 15,-1-1 1,1 1 15,-1-27-15,-26 26-16,27-26 109,-1 0-93,27 0-1,0 0-15,26-26 0,27-27 16,-27 0-16,1 27 16,26-27-16,-53 26 15,-1-26-15,28 0 31,-54 0-31,54 0 0,-27 27 0,-27-27 16,53 27-16,-26-27 16,-26 26-16,26 1 15,-27-27-15,27 26 16,-26 1-16,-1 0 16,27 26-16,-53-27 15,26 27-15,-26-26 0,27 26 16,-27-27-16,26 27 15,1-26 1,-1-1 0,1 27 15,-1 0-15,1 0-1,-27-26 48,0-1-63,0 1 31,26-1 250,0 1-281,27-1 16,-26 1-16,-1 0 15,54-1-15,-54 1 16,1-1-16,26 1 16,-27 26-16,27-53 15,-27 26 1,1 27-16,-1-26 16,27 26-16,-26-27 15,-1 1-15,27 0 16,-27 26-16,1-27 0,-1 27 31,1-26-31,-1 26 16,1-27-16,-27 1 15,26 26 1,1 0 0,-1 0 15,1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CB2D2-03A4-4BF2-B8A6-271AD47AFEC6}" type="datetimeFigureOut">
              <a:rPr lang="en-IN" smtClean="0"/>
              <a:t>23-01-2023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2B109-AA98-4AC0-977E-6E659CACA1F2}" type="slidenum">
              <a:rPr lang="en-IN" smtClean="0"/>
              <a:t>‹#›</a:t>
            </a:fld>
            <a:endParaRPr lang="en-IN"/>
          </a:p>
        </p:txBody>
      </p:sp>
    </p:spTree>
    <p:extLst>
      <p:ext uri="{BB962C8B-B14F-4D97-AF65-F5344CB8AC3E}">
        <p14:creationId xmlns:p14="http://schemas.microsoft.com/office/powerpoint/2010/main" val="412415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52B109-AA98-4AC0-977E-6E659CACA1F2}" type="slidenum">
              <a:rPr lang="en-IN" smtClean="0"/>
              <a:t>22</a:t>
            </a:fld>
            <a:endParaRPr lang="en-IN"/>
          </a:p>
        </p:txBody>
      </p:sp>
    </p:spTree>
    <p:extLst>
      <p:ext uri="{BB962C8B-B14F-4D97-AF65-F5344CB8AC3E}">
        <p14:creationId xmlns:p14="http://schemas.microsoft.com/office/powerpoint/2010/main" val="4103018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F52B109-AA98-4AC0-977E-6E659CACA1F2}" type="slidenum">
              <a:rPr lang="en-IN" smtClean="0"/>
              <a:t>79</a:t>
            </a:fld>
            <a:endParaRPr lang="en-IN"/>
          </a:p>
        </p:txBody>
      </p:sp>
    </p:spTree>
    <p:extLst>
      <p:ext uri="{BB962C8B-B14F-4D97-AF65-F5344CB8AC3E}">
        <p14:creationId xmlns:p14="http://schemas.microsoft.com/office/powerpoint/2010/main" val="4039500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F52B109-AA98-4AC0-977E-6E659CACA1F2}" type="slidenum">
              <a:rPr lang="en-IN" smtClean="0"/>
              <a:t>158</a:t>
            </a:fld>
            <a:endParaRPr lang="en-IN"/>
          </a:p>
        </p:txBody>
      </p:sp>
    </p:spTree>
    <p:extLst>
      <p:ext uri="{BB962C8B-B14F-4D97-AF65-F5344CB8AC3E}">
        <p14:creationId xmlns:p14="http://schemas.microsoft.com/office/powerpoint/2010/main" val="2500475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CDD302-3FA5-4E48-AD99-5281DBD3D9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C0C27444-6D26-7A35-C1AB-60981315CF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34860524-852C-9C9E-D519-57705DB9C120}"/>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5" name="Footer Placeholder 4">
            <a:extLst>
              <a:ext uri="{FF2B5EF4-FFF2-40B4-BE49-F238E27FC236}">
                <a16:creationId xmlns:a16="http://schemas.microsoft.com/office/drawing/2014/main" xmlns="" id="{219B61B2-F88D-0015-74DE-7DBF8A6DFF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DDC76F0-AD34-200F-7FF3-D05298B3A054}"/>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2726619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D0628A-807C-9503-E44E-29755EDED1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734B4BD-9C39-3C32-83D1-773DDF09B8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0247A35-579B-7F5D-6554-8E6EF83AAB2F}"/>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5" name="Footer Placeholder 4">
            <a:extLst>
              <a:ext uri="{FF2B5EF4-FFF2-40B4-BE49-F238E27FC236}">
                <a16:creationId xmlns:a16="http://schemas.microsoft.com/office/drawing/2014/main" xmlns="" id="{9CB2A326-34B9-30EF-18A8-270F86ED26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B88FC4A-8B41-C40D-739E-9429FF0A160B}"/>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162857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333E039-A87C-86E2-F7F7-6ADE275E15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A80D4D9-1095-CFB2-AA3C-F19D8D8D7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B078E50-A6A3-23B8-F945-9A54F73A7BA7}"/>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5" name="Footer Placeholder 4">
            <a:extLst>
              <a:ext uri="{FF2B5EF4-FFF2-40B4-BE49-F238E27FC236}">
                <a16:creationId xmlns:a16="http://schemas.microsoft.com/office/drawing/2014/main" xmlns="" id="{AEFC8D61-F5B9-B5E7-31AE-64725504E2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1EC05AB-E33B-34C3-2A03-9357D76C10E6}"/>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156732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1B4AD-9F9C-9BE3-6FFD-50E9B8FB5A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803E3FD-4271-8DF6-99C5-487B0E410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C92123C-A3C2-0DBF-B7F3-B3CDE30328EA}"/>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5" name="Footer Placeholder 4">
            <a:extLst>
              <a:ext uri="{FF2B5EF4-FFF2-40B4-BE49-F238E27FC236}">
                <a16:creationId xmlns:a16="http://schemas.microsoft.com/office/drawing/2014/main" xmlns="" id="{8101A859-0727-DB2D-13DE-74F0F0E716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ECA8046-D4B5-436D-EC62-DA2A0461E4BE}"/>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854378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AE24FA-ACCA-5280-A0BF-7A444C45DA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5EE4B0C-C59F-C177-13EE-6C93C3125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8E28A84-83D5-4757-85B3-E8FFB42F0FE9}"/>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5" name="Footer Placeholder 4">
            <a:extLst>
              <a:ext uri="{FF2B5EF4-FFF2-40B4-BE49-F238E27FC236}">
                <a16:creationId xmlns:a16="http://schemas.microsoft.com/office/drawing/2014/main" xmlns="" id="{3BF48B2B-7712-6B45-7A16-6EC3FBFF58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6D51F44-A0F7-BAD4-CF21-17D0A786A904}"/>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403102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C2555B-3601-A6B6-BE62-406B1FE6E9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E768DF3-DA59-2C9F-9C49-75459BC97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04BFFC1-B87D-1176-57AF-5797B1B2DA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3BFA297-1849-1322-B907-F4DB4731A875}"/>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6" name="Footer Placeholder 5">
            <a:extLst>
              <a:ext uri="{FF2B5EF4-FFF2-40B4-BE49-F238E27FC236}">
                <a16:creationId xmlns:a16="http://schemas.microsoft.com/office/drawing/2014/main" xmlns="" id="{7A0A3456-69F9-C10E-AAD5-2D333DDA61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0C79378-946B-2BF8-334D-B3E73672276E}"/>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1977884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701B8D-2003-4A78-9227-C9DEE9E927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E9F84A1-80B8-2613-C47A-65E5F56EE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ED5A4AF-C959-30F0-1F5D-37E382BE0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75E16282-2D53-176C-735E-C9D56093A4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6E91A4B-9121-389D-AB7E-514D30C1D7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2A3545E4-108D-9121-7948-02CEB544C3FE}"/>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8" name="Footer Placeholder 7">
            <a:extLst>
              <a:ext uri="{FF2B5EF4-FFF2-40B4-BE49-F238E27FC236}">
                <a16:creationId xmlns:a16="http://schemas.microsoft.com/office/drawing/2014/main" xmlns="" id="{D35D4750-1023-3E8B-90E2-4DEE4EE570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2843317A-B9DB-4F73-9A9C-253F63562A61}"/>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2644427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70593E-F838-6E09-11F4-D3DDD75A9D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7C5C436-295E-35F2-9D8D-07485291DC5A}"/>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4" name="Footer Placeholder 3">
            <a:extLst>
              <a:ext uri="{FF2B5EF4-FFF2-40B4-BE49-F238E27FC236}">
                <a16:creationId xmlns:a16="http://schemas.microsoft.com/office/drawing/2014/main" xmlns="" id="{183BAFC7-B741-737F-F29C-9F4A49D1491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389A3ED9-E6EB-395B-B602-CF31C921BACA}"/>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40094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FA4DA4-F78B-D3B1-A17C-6E02F4C52798}"/>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3" name="Footer Placeholder 2">
            <a:extLst>
              <a:ext uri="{FF2B5EF4-FFF2-40B4-BE49-F238E27FC236}">
                <a16:creationId xmlns:a16="http://schemas.microsoft.com/office/drawing/2014/main" xmlns="" id="{66F90647-C9B4-EAC2-2FBB-4437985635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A14712E6-F7BD-CEE1-E270-432BE896B4FB}"/>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1045763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5A5912-79AC-1FAB-258A-0ACB31DFB9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3BE5A88-953A-A115-E835-7272B2BBDF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7496E40-7752-465C-E2A3-D11F83FD6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4282D53-7469-C9A8-AF75-029C1BB89F4D}"/>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6" name="Footer Placeholder 5">
            <a:extLst>
              <a:ext uri="{FF2B5EF4-FFF2-40B4-BE49-F238E27FC236}">
                <a16:creationId xmlns:a16="http://schemas.microsoft.com/office/drawing/2014/main" xmlns="" id="{32BB2B24-251D-A511-046A-4D6A103013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A151A88-6420-33C0-D863-4303C76C6531}"/>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888384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8F864-C41D-072D-8983-936A866A7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98763E2-B5CC-0A53-EFE5-C0D5148163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EBCDF3E-1423-445F-9931-9A04A1CBA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F2C8BB2-C5C0-AA45-8BF0-C4F4653BC8EC}"/>
              </a:ext>
            </a:extLst>
          </p:cNvPr>
          <p:cNvSpPr>
            <a:spLocks noGrp="1"/>
          </p:cNvSpPr>
          <p:nvPr>
            <p:ph type="dt" sz="half" idx="10"/>
          </p:nvPr>
        </p:nvSpPr>
        <p:spPr/>
        <p:txBody>
          <a:bodyPr/>
          <a:lstStyle/>
          <a:p>
            <a:fld id="{60EE4BB9-5B57-48FE-BF8D-0F6088DDFA1A}" type="datetimeFigureOut">
              <a:rPr lang="en-IN" smtClean="0"/>
              <a:t>23-01-2023</a:t>
            </a:fld>
            <a:endParaRPr lang="en-IN"/>
          </a:p>
        </p:txBody>
      </p:sp>
      <p:sp>
        <p:nvSpPr>
          <p:cNvPr id="6" name="Footer Placeholder 5">
            <a:extLst>
              <a:ext uri="{FF2B5EF4-FFF2-40B4-BE49-F238E27FC236}">
                <a16:creationId xmlns:a16="http://schemas.microsoft.com/office/drawing/2014/main" xmlns="" id="{A0D6DD05-1037-F8BD-9F13-CB5D863FC9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73FDA9E-F670-FE55-7465-61F84CB32B89}"/>
              </a:ext>
            </a:extLst>
          </p:cNvPr>
          <p:cNvSpPr>
            <a:spLocks noGrp="1"/>
          </p:cNvSpPr>
          <p:nvPr>
            <p:ph type="sldNum" sz="quarter" idx="12"/>
          </p:nvPr>
        </p:nvSpPr>
        <p:spPr/>
        <p:txBody>
          <a:bodyPr/>
          <a:lstStyle/>
          <a:p>
            <a:fld id="{F90958E4-1D4A-42E6-9F75-1A8BB052C465}" type="slidenum">
              <a:rPr lang="en-IN" smtClean="0"/>
              <a:t>‹#›</a:t>
            </a:fld>
            <a:endParaRPr lang="en-IN"/>
          </a:p>
        </p:txBody>
      </p:sp>
    </p:spTree>
    <p:extLst>
      <p:ext uri="{BB962C8B-B14F-4D97-AF65-F5344CB8AC3E}">
        <p14:creationId xmlns:p14="http://schemas.microsoft.com/office/powerpoint/2010/main" val="4208208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32043F-9D97-AFC0-3D72-F782D9082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5EFB554-E3D3-4850-B868-4835A88B10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CC56E29-3EB6-83EE-A770-58C9717A3E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E4BB9-5B57-48FE-BF8D-0F6088DDFA1A}" type="datetimeFigureOut">
              <a:rPr lang="en-IN" smtClean="0"/>
              <a:t>23-01-2023</a:t>
            </a:fld>
            <a:endParaRPr lang="en-IN"/>
          </a:p>
        </p:txBody>
      </p:sp>
      <p:sp>
        <p:nvSpPr>
          <p:cNvPr id="5" name="Footer Placeholder 4">
            <a:extLst>
              <a:ext uri="{FF2B5EF4-FFF2-40B4-BE49-F238E27FC236}">
                <a16:creationId xmlns:a16="http://schemas.microsoft.com/office/drawing/2014/main" xmlns="" id="{184E0EA8-9E23-1D8D-AB4C-63B66109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9EB71248-483F-27C3-E820-F7B476152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958E4-1D4A-42E6-9F75-1A8BB052C465}" type="slidenum">
              <a:rPr lang="en-IN" smtClean="0"/>
              <a:t>‹#›</a:t>
            </a:fld>
            <a:endParaRPr lang="en-IN"/>
          </a:p>
        </p:txBody>
      </p:sp>
    </p:spTree>
    <p:extLst>
      <p:ext uri="{BB962C8B-B14F-4D97-AF65-F5344CB8AC3E}">
        <p14:creationId xmlns:p14="http://schemas.microsoft.com/office/powerpoint/2010/main" val="635438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hyperlink" Target="https://www.youtube.com/watch?v=CkhA7s5GIGc"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06.xml.rels><?xml version="1.0" encoding="UTF-8" standalone="yes"?>
<Relationships xmlns="http://schemas.openxmlformats.org/package/2006/relationships"><Relationship Id="rId2" Type="http://schemas.openxmlformats.org/officeDocument/2006/relationships/hyperlink" Target="https://youtu.be/AKXFwwcww_E" TargetMode="Externa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youtu.be/1DwogdEdm_M-"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www.thalesgroup.com/en/markets/digital-identity-and-security/technology/lte"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s://www.analyticssteps.com/blogs/top-self-driving-car-companies-2022"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slides/_rels/slide36.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DDB049-ABA9-904D-612B-7660C30BF0E8}"/>
              </a:ext>
            </a:extLst>
          </p:cNvPr>
          <p:cNvSpPr>
            <a:spLocks noGrp="1"/>
          </p:cNvSpPr>
          <p:nvPr>
            <p:ph type="ctrTitle"/>
          </p:nvPr>
        </p:nvSpPr>
        <p:spPr>
          <a:xfrm>
            <a:off x="1524000" y="1122363"/>
            <a:ext cx="9144000" cy="2057565"/>
          </a:xfrm>
        </p:spPr>
        <p:txBody>
          <a:bodyPr/>
          <a:lstStyle/>
          <a:p>
            <a:r>
              <a:rPr lang="en-US" dirty="0"/>
              <a:t>Module 1</a:t>
            </a:r>
            <a:endParaRPr lang="en-IN" dirty="0"/>
          </a:p>
        </p:txBody>
      </p:sp>
      <p:sp>
        <p:nvSpPr>
          <p:cNvPr id="3" name="Subtitle 2">
            <a:extLst>
              <a:ext uri="{FF2B5EF4-FFF2-40B4-BE49-F238E27FC236}">
                <a16:creationId xmlns:a16="http://schemas.microsoft.com/office/drawing/2014/main" xmlns="" id="{7C312D7D-104A-7369-3796-A91D2E72A608}"/>
              </a:ext>
            </a:extLst>
          </p:cNvPr>
          <p:cNvSpPr>
            <a:spLocks noGrp="1"/>
          </p:cNvSpPr>
          <p:nvPr>
            <p:ph type="subTitle" idx="1"/>
          </p:nvPr>
        </p:nvSpPr>
        <p:spPr>
          <a:xfrm>
            <a:off x="871927" y="3179928"/>
            <a:ext cx="10448145" cy="3113556"/>
          </a:xfrm>
        </p:spPr>
        <p:txBody>
          <a:bodyPr>
            <a:normAutofit fontScale="92500" lnSpcReduction="20000"/>
          </a:bodyPr>
          <a:lstStyle/>
          <a:p>
            <a:r>
              <a:rPr lang="en-IN" dirty="0"/>
              <a:t>Fundamentals of Wireless Communication</a:t>
            </a:r>
          </a:p>
          <a:p>
            <a:endParaRPr lang="en-IN" dirty="0"/>
          </a:p>
          <a:p>
            <a:pPr algn="just"/>
            <a:r>
              <a:rPr lang="en-US" sz="2600" dirty="0"/>
              <a:t>Introduction to Wireless Communication - Advantages, Disadvantages and Applications; Multiple Access Techniques - FDMA, TDMA, CDMA, OFDMA; Spread Spectrum Techniques – DSSS, FHSS; Evolution of wireless generations – 1G to 5G (Based on technological differences and advancements); 5G – Key requirements and drivers of 5G systems, Use cases, Massive MIMO. </a:t>
            </a:r>
          </a:p>
          <a:p>
            <a:pPr algn="just"/>
            <a:endParaRPr lang="en-US" dirty="0"/>
          </a:p>
          <a:p>
            <a:pPr algn="just"/>
            <a:r>
              <a:rPr lang="en-US" dirty="0"/>
              <a:t>Self-learning Topics: Modulation Techniques - QAM, MSK, GMSK</a:t>
            </a:r>
            <a:endParaRPr lang="en-IN" dirty="0"/>
          </a:p>
          <a:p>
            <a:endParaRPr lang="en-IN" dirty="0"/>
          </a:p>
        </p:txBody>
      </p:sp>
    </p:spTree>
    <p:extLst>
      <p:ext uri="{BB962C8B-B14F-4D97-AF65-F5344CB8AC3E}">
        <p14:creationId xmlns:p14="http://schemas.microsoft.com/office/powerpoint/2010/main" val="3474240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EE519-5A35-DAED-FACA-4AD23BC988FC}"/>
              </a:ext>
            </a:extLst>
          </p:cNvPr>
          <p:cNvSpPr>
            <a:spLocks noGrp="1"/>
          </p:cNvSpPr>
          <p:nvPr>
            <p:ph type="title"/>
          </p:nvPr>
        </p:nvSpPr>
        <p:spPr/>
        <p:txBody>
          <a:bodyPr>
            <a:normAutofit fontScale="90000"/>
          </a:bodyPr>
          <a:lstStyle/>
          <a:p>
            <a:pPr fontAlgn="base"/>
            <a:r>
              <a:rPr lang="en-IN" b="1" i="0" dirty="0">
                <a:solidFill>
                  <a:srgbClr val="273239"/>
                </a:solidFill>
                <a:effectLst/>
                <a:latin typeface="urw-din"/>
              </a:rPr>
              <a:t>Applications of Wireless Communication :</a:t>
            </a:r>
            <a:r>
              <a:rPr lang="en-IN" b="0" i="0" dirty="0">
                <a:solidFill>
                  <a:srgbClr val="273239"/>
                </a:solidFill>
                <a:effectLst/>
                <a:latin typeface="urw-din"/>
              </a:rPr>
              <a:t/>
            </a:r>
            <a:br>
              <a:rPr lang="en-IN" b="0" i="0" dirty="0">
                <a:solidFill>
                  <a:srgbClr val="273239"/>
                </a:solidFill>
                <a:effectLst/>
                <a:latin typeface="urw-din"/>
              </a:rPr>
            </a:br>
            <a:r>
              <a:rPr lang="en-IN" b="0" i="0" dirty="0">
                <a:solidFill>
                  <a:srgbClr val="273239"/>
                </a:solidFill>
                <a:effectLst/>
                <a:latin typeface="urw-din"/>
              </a:rPr>
              <a:t/>
            </a:r>
            <a:br>
              <a:rPr lang="en-IN" b="0" i="0" dirty="0">
                <a:solidFill>
                  <a:srgbClr val="273239"/>
                </a:solidFill>
                <a:effectLst/>
                <a:latin typeface="urw-din"/>
              </a:rPr>
            </a:br>
            <a:endParaRPr lang="en-IN" dirty="0"/>
          </a:p>
        </p:txBody>
      </p:sp>
      <p:sp>
        <p:nvSpPr>
          <p:cNvPr id="3" name="Content Placeholder 2">
            <a:extLst>
              <a:ext uri="{FF2B5EF4-FFF2-40B4-BE49-F238E27FC236}">
                <a16:creationId xmlns:a16="http://schemas.microsoft.com/office/drawing/2014/main" xmlns="" id="{4D4DB0EC-7748-BCF7-D052-70CA1FD97E90}"/>
              </a:ext>
            </a:extLst>
          </p:cNvPr>
          <p:cNvSpPr>
            <a:spLocks noGrp="1"/>
          </p:cNvSpPr>
          <p:nvPr>
            <p:ph idx="1"/>
          </p:nvPr>
        </p:nvSpPr>
        <p:spPr>
          <a:xfrm>
            <a:off x="838200" y="1079292"/>
            <a:ext cx="10515600" cy="5636301"/>
          </a:xfrm>
        </p:spPr>
        <p:txBody>
          <a:bodyPr>
            <a:normAutofit fontScale="92500" lnSpcReduction="10000"/>
          </a:bodyPr>
          <a:lstStyle/>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Satellite system</a:t>
            </a:r>
          </a:p>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Television remote control</a:t>
            </a:r>
          </a:p>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Wi-Fi</a:t>
            </a:r>
          </a:p>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Paging system</a:t>
            </a:r>
          </a:p>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Wi-Max</a:t>
            </a:r>
          </a:p>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Security systems</a:t>
            </a:r>
          </a:p>
          <a:p>
            <a:pPr algn="l" fontAlgn="base">
              <a:buFont typeface="+mj-lt"/>
              <a:buAutoNum type="arabicPeriod"/>
            </a:pPr>
            <a:r>
              <a:rPr lang="en-IN" b="0" i="0" dirty="0" err="1">
                <a:solidFill>
                  <a:srgbClr val="273239"/>
                </a:solidFill>
                <a:effectLst/>
                <a:latin typeface="Times New Roman" panose="02020603050405020304" pitchFamily="18" charset="0"/>
                <a:cs typeface="Times New Roman" panose="02020603050405020304" pitchFamily="18" charset="0"/>
              </a:rPr>
              <a:t>Cellphones</a:t>
            </a:r>
            <a:endParaRPr lang="en-IN"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Computer interface devices</a:t>
            </a:r>
          </a:p>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Bluetooth</a:t>
            </a:r>
          </a:p>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GPS</a:t>
            </a:r>
          </a:p>
          <a:p>
            <a:pPr algn="l" fontAlgn="base">
              <a:buFont typeface="+mj-lt"/>
              <a:buAutoNum type="arabicPeriod"/>
            </a:pPr>
            <a:r>
              <a:rPr lang="en-IN" b="0" i="0" dirty="0">
                <a:solidFill>
                  <a:srgbClr val="273239"/>
                </a:solidFill>
                <a:effectLst/>
                <a:latin typeface="Times New Roman" panose="02020603050405020304" pitchFamily="18" charset="0"/>
                <a:cs typeface="Times New Roman" panose="02020603050405020304" pitchFamily="18" charset="0"/>
              </a:rPr>
              <a:t>GSM</a:t>
            </a:r>
            <a:br>
              <a:rPr lang="en-IN" b="0" i="0" dirty="0">
                <a:solidFill>
                  <a:srgbClr val="273239"/>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3825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0DE9F54-6830-75D7-CF95-42E0A9C2B10A}"/>
              </a:ext>
            </a:extLst>
          </p:cNvPr>
          <p:cNvSpPr>
            <a:spLocks noGrp="1"/>
          </p:cNvSpPr>
          <p:nvPr>
            <p:ph idx="1"/>
          </p:nvPr>
        </p:nvSpPr>
        <p:spPr>
          <a:xfrm>
            <a:off x="444305" y="235975"/>
            <a:ext cx="11231880" cy="5841267"/>
          </a:xfrm>
        </p:spPr>
        <p:txBody>
          <a:bodyPr>
            <a:normAutofit/>
          </a:bodyPr>
          <a:lstStyle/>
          <a:p>
            <a:pPr marL="182880"/>
            <a:r>
              <a:rPr lang="en-US" sz="2800" b="0" i="0" dirty="0">
                <a:solidFill>
                  <a:srgbClr val="000000"/>
                </a:solidFill>
                <a:effectLst/>
                <a:latin typeface="Times New Roman" panose="02020603050405020304" pitchFamily="18" charset="0"/>
                <a:cs typeface="Times New Roman" panose="02020603050405020304" pitchFamily="18" charset="0"/>
              </a:rPr>
              <a:t>OFDM is based on the well-known technique of Frequency Division Multiplexing (FDM). </a:t>
            </a:r>
          </a:p>
          <a:p>
            <a:pPr marL="182880"/>
            <a:r>
              <a:rPr lang="en-US" sz="2800" b="0" i="0" dirty="0">
                <a:solidFill>
                  <a:srgbClr val="000000"/>
                </a:solidFill>
                <a:effectLst/>
                <a:latin typeface="Times New Roman" panose="02020603050405020304" pitchFamily="18" charset="0"/>
                <a:cs typeface="Times New Roman" panose="02020603050405020304" pitchFamily="18" charset="0"/>
              </a:rPr>
              <a:t>In FDM different streams of information are mapped onto separate parallel frequency channels. </a:t>
            </a:r>
            <a:endParaRPr lang="en-IN" dirty="0"/>
          </a:p>
          <a:p>
            <a:pPr marL="182880" algn="l"/>
            <a:r>
              <a:rPr lang="en-US" sz="2800" b="0" i="0" dirty="0">
                <a:solidFill>
                  <a:srgbClr val="000000"/>
                </a:solidFill>
                <a:effectLst/>
                <a:latin typeface="Times New Roman" panose="02020603050405020304" pitchFamily="18" charset="0"/>
                <a:cs typeface="Times New Roman" panose="02020603050405020304" pitchFamily="18" charset="0"/>
              </a:rPr>
              <a:t>Each FDM channel is separated from the others by a frequency guard band to reduce interference between adjacent channels.</a:t>
            </a:r>
          </a:p>
          <a:p>
            <a:pPr marL="182880" algn="l"/>
            <a:r>
              <a:rPr lang="en-US" sz="2800" b="0" i="0" dirty="0">
                <a:solidFill>
                  <a:srgbClr val="000000"/>
                </a:solidFill>
                <a:effectLst/>
                <a:latin typeface="Times New Roman" panose="02020603050405020304" pitchFamily="18" charset="0"/>
                <a:cs typeface="Times New Roman" panose="02020603050405020304" pitchFamily="18" charset="0"/>
              </a:rPr>
              <a:t>The OFDM scheme differs from traditional FDM in the following interrelated ways:</a:t>
            </a:r>
          </a:p>
          <a:p>
            <a:pPr marL="182880" algn="l"/>
            <a:r>
              <a:rPr lang="en-US" sz="2800" b="0" i="0" dirty="0">
                <a:solidFill>
                  <a:srgbClr val="000000"/>
                </a:solidFill>
                <a:effectLst/>
                <a:latin typeface="Times New Roman" panose="02020603050405020304" pitchFamily="18" charset="0"/>
                <a:cs typeface="Times New Roman" panose="02020603050405020304" pitchFamily="18" charset="0"/>
              </a:rPr>
              <a:t>1. Multiple carriers (called subcarriers) carry the information stream,</a:t>
            </a:r>
          </a:p>
          <a:p>
            <a:pPr marL="182880" algn="l"/>
            <a:r>
              <a:rPr lang="en-US" sz="2800" b="0" i="0" dirty="0">
                <a:solidFill>
                  <a:srgbClr val="000000"/>
                </a:solidFill>
                <a:effectLst/>
                <a:latin typeface="Times New Roman" panose="02020603050405020304" pitchFamily="18" charset="0"/>
                <a:cs typeface="Times New Roman" panose="02020603050405020304" pitchFamily="18" charset="0"/>
              </a:rPr>
              <a:t>2. The subcarriers are orthogonal to each other, and</a:t>
            </a:r>
          </a:p>
          <a:p>
            <a:pPr marL="182880" algn="l"/>
            <a:r>
              <a:rPr lang="en-US" sz="2800" b="0" i="0" dirty="0">
                <a:solidFill>
                  <a:srgbClr val="000000"/>
                </a:solidFill>
                <a:effectLst/>
                <a:latin typeface="Times New Roman" panose="02020603050405020304" pitchFamily="18" charset="0"/>
                <a:cs typeface="Times New Roman" panose="02020603050405020304" pitchFamily="18" charset="0"/>
              </a:rPr>
              <a:t>3. A guard interval is added to each symbol to minimize the channel delay spread and </a:t>
            </a:r>
            <a:r>
              <a:rPr lang="en-US" sz="2800" b="0" i="0" dirty="0" err="1">
                <a:solidFill>
                  <a:srgbClr val="000000"/>
                </a:solidFill>
                <a:effectLst/>
                <a:latin typeface="Times New Roman" panose="02020603050405020304" pitchFamily="18" charset="0"/>
                <a:cs typeface="Times New Roman" panose="02020603050405020304" pitchFamily="18" charset="0"/>
              </a:rPr>
              <a:t>intersymbol</a:t>
            </a:r>
            <a:r>
              <a:rPr lang="en-US" sz="2800" b="0" i="0" dirty="0">
                <a:solidFill>
                  <a:srgbClr val="000000"/>
                </a:solidFill>
                <a:effectLst/>
                <a:latin typeface="Times New Roman" panose="02020603050405020304" pitchFamily="18" charset="0"/>
                <a:cs typeface="Times New Roman" panose="02020603050405020304" pitchFamily="18" charset="0"/>
              </a:rPr>
              <a:t> interference.</a:t>
            </a:r>
          </a:p>
        </p:txBody>
      </p:sp>
    </p:spTree>
    <p:extLst>
      <p:ext uri="{BB962C8B-B14F-4D97-AF65-F5344CB8AC3E}">
        <p14:creationId xmlns:p14="http://schemas.microsoft.com/office/powerpoint/2010/main" val="13143864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B61053C-277D-33F2-81C6-1C0C85757637}"/>
              </a:ext>
            </a:extLst>
          </p:cNvPr>
          <p:cNvSpPr>
            <a:spLocks noGrp="1"/>
          </p:cNvSpPr>
          <p:nvPr>
            <p:ph idx="1"/>
          </p:nvPr>
        </p:nvSpPr>
        <p:spPr>
          <a:xfrm>
            <a:off x="838200" y="798683"/>
            <a:ext cx="10515600" cy="5447372"/>
          </a:xfrm>
        </p:spPr>
        <p:txBody>
          <a:bodyPr>
            <a:normAutofit/>
          </a:bodyPr>
          <a:lstStyle/>
          <a:p>
            <a:r>
              <a:rPr lang="en-US" dirty="0"/>
              <a:t>OFDM is a special case of FDM ( Frequency Division Multiplexing). </a:t>
            </a:r>
          </a:p>
          <a:p>
            <a:r>
              <a:rPr lang="en-US" dirty="0"/>
              <a:t>In FDM, the given bandwidth is subdivided among a set of carriers. There is no relationship between the carrier frequencies in FDM.</a:t>
            </a:r>
          </a:p>
          <a:p>
            <a:r>
              <a:rPr lang="en-US" dirty="0"/>
              <a:t> For example, consider that the given bandwidth has to be divided among 5 carriers (say </a:t>
            </a:r>
            <a:r>
              <a:rPr lang="en-US" dirty="0" err="1"/>
              <a:t>a,b,c,d,e</a:t>
            </a:r>
            <a:r>
              <a:rPr lang="en-US" dirty="0"/>
              <a:t>). </a:t>
            </a:r>
          </a:p>
          <a:p>
            <a:r>
              <a:rPr lang="en-US" dirty="0"/>
              <a:t>There is no relationship between the subcarriers ;</a:t>
            </a:r>
            <a:r>
              <a:rPr lang="en-US" dirty="0" err="1"/>
              <a:t>a,b,c,d</a:t>
            </a:r>
            <a:r>
              <a:rPr lang="en-US" dirty="0"/>
              <a:t> and e can anything within the given bandwidth.</a:t>
            </a:r>
          </a:p>
          <a:p>
            <a:r>
              <a:rPr lang="en-US" dirty="0"/>
              <a:t>If the carriers are harmonics, say (b=2a,c=3a,d=4a,d=5a , integral multiple of fundamental component a ) then they become orthogonal. This is a special case of FDM, which is called OFDM (as implied by the word – ‘orthogonal’ in OFDM) </a:t>
            </a:r>
            <a:endParaRPr lang="en-IN" dirty="0"/>
          </a:p>
        </p:txBody>
      </p:sp>
    </p:spTree>
    <p:extLst>
      <p:ext uri="{BB962C8B-B14F-4D97-AF65-F5344CB8AC3E}">
        <p14:creationId xmlns:p14="http://schemas.microsoft.com/office/powerpoint/2010/main" val="20818829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EC0EBF-9C41-2CE6-EA15-3953AE3A977B}"/>
              </a:ext>
            </a:extLst>
          </p:cNvPr>
          <p:cNvSpPr>
            <a:spLocks noGrp="1"/>
          </p:cNvSpPr>
          <p:nvPr>
            <p:ph type="title"/>
          </p:nvPr>
        </p:nvSpPr>
        <p:spPr>
          <a:xfrm>
            <a:off x="641252" y="272756"/>
            <a:ext cx="10515600" cy="816561"/>
          </a:xfrm>
        </p:spPr>
        <p:txBody>
          <a:bodyPr/>
          <a:lstStyle/>
          <a:p>
            <a:r>
              <a:rPr lang="en-IN" dirty="0"/>
              <a:t>Designing OFDM Transmitter</a:t>
            </a:r>
          </a:p>
        </p:txBody>
      </p:sp>
      <p:sp>
        <p:nvSpPr>
          <p:cNvPr id="3" name="Content Placeholder 2">
            <a:extLst>
              <a:ext uri="{FF2B5EF4-FFF2-40B4-BE49-F238E27FC236}">
                <a16:creationId xmlns:a16="http://schemas.microsoft.com/office/drawing/2014/main" xmlns="" id="{5D6730BC-0003-8A48-8C9C-D666577A8A80}"/>
              </a:ext>
            </a:extLst>
          </p:cNvPr>
          <p:cNvSpPr>
            <a:spLocks noGrp="1"/>
          </p:cNvSpPr>
          <p:nvPr>
            <p:ph idx="1"/>
          </p:nvPr>
        </p:nvSpPr>
        <p:spPr>
          <a:xfrm>
            <a:off x="492369" y="1253331"/>
            <a:ext cx="11479237" cy="4351338"/>
          </a:xfrm>
        </p:spPr>
        <p:txBody>
          <a:bodyPr/>
          <a:lstStyle/>
          <a:p>
            <a:pPr marL="0" indent="0">
              <a:buNone/>
            </a:pPr>
            <a:r>
              <a:rPr lang="en-US" dirty="0"/>
              <a:t>Consider to send the following data bits using OFDM : </a:t>
            </a:r>
          </a:p>
          <a:p>
            <a:r>
              <a:rPr lang="en-US" dirty="0"/>
              <a:t>D = {d0,d1,d2,…). </a:t>
            </a:r>
          </a:p>
          <a:p>
            <a:pPr marL="0" indent="0">
              <a:buNone/>
            </a:pPr>
            <a:r>
              <a:rPr lang="en-US" dirty="0"/>
              <a:t>To designing OFDM </a:t>
            </a:r>
          </a:p>
          <a:p>
            <a:pPr marL="514350" indent="-514350">
              <a:buAutoNum type="arabicParenR"/>
            </a:pPr>
            <a:r>
              <a:rPr lang="en-US" dirty="0"/>
              <a:t>The number of subcarriers required to send the given data. </a:t>
            </a:r>
          </a:p>
          <a:p>
            <a:pPr marL="0" indent="0">
              <a:buNone/>
            </a:pPr>
            <a:r>
              <a:rPr lang="en-US" dirty="0"/>
              <a:t>As a generic case, lets assume that we have N subcarriers. Each subcarriers are centered at frequencies that are orthogonal to each other (usually multiples of frequencies).</a:t>
            </a:r>
          </a:p>
          <a:p>
            <a:pPr marL="0" indent="0">
              <a:buNone/>
            </a:pPr>
            <a:r>
              <a:rPr lang="en-US" dirty="0"/>
              <a:t>2) </a:t>
            </a:r>
            <a:r>
              <a:rPr lang="en-IN" dirty="0"/>
              <a:t>The modulation format--BPSK, QPSK, QAM etc.</a:t>
            </a:r>
          </a:p>
          <a:p>
            <a:pPr marL="0" indent="0">
              <a:buNone/>
            </a:pPr>
            <a:endParaRPr lang="en-IN" dirty="0"/>
          </a:p>
        </p:txBody>
      </p:sp>
    </p:spTree>
    <p:extLst>
      <p:ext uri="{BB962C8B-B14F-4D97-AF65-F5344CB8AC3E}">
        <p14:creationId xmlns:p14="http://schemas.microsoft.com/office/powerpoint/2010/main" val="18038562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8621EB-7AB8-7929-CD93-9C1EE42C7C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ECF770E-18E8-4094-2F30-AEF2CBAC96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E8DC0E59-99CC-6CAC-2A6B-8669C6E57A34}"/>
              </a:ext>
            </a:extLst>
          </p:cNvPr>
          <p:cNvPicPr>
            <a:picLocks noChangeAspect="1"/>
          </p:cNvPicPr>
          <p:nvPr/>
        </p:nvPicPr>
        <p:blipFill>
          <a:blip r:embed="rId2"/>
          <a:stretch>
            <a:fillRect/>
          </a:stretch>
        </p:blipFill>
        <p:spPr>
          <a:xfrm>
            <a:off x="1032251" y="439543"/>
            <a:ext cx="9701398" cy="5657529"/>
          </a:xfrm>
          <a:prstGeom prst="rect">
            <a:avLst/>
          </a:prstGeom>
        </p:spPr>
      </p:pic>
    </p:spTree>
    <p:extLst>
      <p:ext uri="{BB962C8B-B14F-4D97-AF65-F5344CB8AC3E}">
        <p14:creationId xmlns:p14="http://schemas.microsoft.com/office/powerpoint/2010/main" val="32225088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1B46C0C-FF64-6E3D-4DE6-4FBF43F23A44}"/>
              </a:ext>
            </a:extLst>
          </p:cNvPr>
          <p:cNvSpPr>
            <a:spLocks noGrp="1"/>
          </p:cNvSpPr>
          <p:nvPr>
            <p:ph idx="1"/>
          </p:nvPr>
        </p:nvSpPr>
        <p:spPr>
          <a:xfrm>
            <a:off x="430237" y="489194"/>
            <a:ext cx="10936458" cy="5081612"/>
          </a:xfrm>
        </p:spPr>
        <p:txBody>
          <a:bodyPr>
            <a:normAutofit fontScale="92500" lnSpcReduction="10000"/>
          </a:bodyPr>
          <a:lstStyle/>
          <a:p>
            <a:r>
              <a:rPr lang="en-US" dirty="0"/>
              <a:t>The data (D) has to be first converted from serial stream into parallel stream depending on the number of sub-carriers (N). </a:t>
            </a:r>
          </a:p>
          <a:p>
            <a:r>
              <a:rPr lang="en-US" dirty="0"/>
              <a:t>These parallel streams are individually converted into the required digital modulation format (BPSK, QPSK, QAM etc..,). Lets call this output S0,S1,..SN</a:t>
            </a:r>
          </a:p>
          <a:p>
            <a:r>
              <a:rPr lang="en-US" dirty="0"/>
              <a:t>The conversion of parallel data (D) into the digitally modulated data (S) is usually achieved by a constellation mapper, which is essentially a look up table (LUT). </a:t>
            </a:r>
          </a:p>
          <a:p>
            <a:r>
              <a:rPr lang="en-US" dirty="0"/>
              <a:t>Once the data bits are converted to required modulation format, they need to be superimposed on the required orthogonal subcarriers for transmission. </a:t>
            </a:r>
          </a:p>
          <a:p>
            <a:r>
              <a:rPr lang="en-US" dirty="0"/>
              <a:t>This is achieved by a series of N parallel sinusoidal oscillators tuned to N orthogonal frequencies (f0,f1,…fN-1). </a:t>
            </a:r>
          </a:p>
          <a:p>
            <a:r>
              <a:rPr lang="en-US" dirty="0"/>
              <a:t>Finally, the resultant output from the N parallel arms are summed up together to produce the OFDM signal</a:t>
            </a:r>
            <a:endParaRPr lang="en-IN" dirty="0"/>
          </a:p>
        </p:txBody>
      </p:sp>
    </p:spTree>
    <p:extLst>
      <p:ext uri="{BB962C8B-B14F-4D97-AF65-F5344CB8AC3E}">
        <p14:creationId xmlns:p14="http://schemas.microsoft.com/office/powerpoint/2010/main" val="16771903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694E371-8E0F-47C9-A322-AB51296DF4FC}"/>
              </a:ext>
            </a:extLst>
          </p:cNvPr>
          <p:cNvSpPr/>
          <p:nvPr/>
        </p:nvSpPr>
        <p:spPr>
          <a:xfrm>
            <a:off x="152400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78" name="Title 1">
            <a:extLst>
              <a:ext uri="{FF2B5EF4-FFF2-40B4-BE49-F238E27FC236}">
                <a16:creationId xmlns:a16="http://schemas.microsoft.com/office/drawing/2014/main" xmlns="" id="{5902EED3-C1ED-4685-80E2-5032BB5CD257}"/>
              </a:ext>
            </a:extLst>
          </p:cNvPr>
          <p:cNvSpPr>
            <a:spLocks noGrp="1" noChangeArrowheads="1"/>
          </p:cNvSpPr>
          <p:nvPr>
            <p:ph type="title"/>
          </p:nvPr>
        </p:nvSpPr>
        <p:spPr>
          <a:xfrm>
            <a:off x="1685510" y="240004"/>
            <a:ext cx="7886700" cy="642040"/>
          </a:xfrm>
        </p:spPr>
        <p:txBody>
          <a:bodyPr>
            <a:normAutofit fontScale="90000"/>
          </a:bodyPr>
          <a:lstStyle/>
          <a:p>
            <a:r>
              <a:rPr lang="en-IN" altLang="en-US" dirty="0">
                <a:latin typeface="Algerian" panose="04020705040A02060702" pitchFamily="82" charset="0"/>
              </a:rPr>
              <a:t>SELF Reflection</a:t>
            </a:r>
          </a:p>
        </p:txBody>
      </p:sp>
      <p:sp>
        <p:nvSpPr>
          <p:cNvPr id="24579" name="Date Placeholder 2">
            <a:extLst>
              <a:ext uri="{FF2B5EF4-FFF2-40B4-BE49-F238E27FC236}">
                <a16:creationId xmlns:a16="http://schemas.microsoft.com/office/drawing/2014/main" xmlns="" id="{212AE491-08FE-4C2F-8168-DDF4C851BB9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fld id="{DBC1DEBC-4373-4437-933C-943EAB908CE3}" type="datetime1">
              <a:rPr lang="en-US" altLang="en-US" sz="1400" b="0">
                <a:solidFill>
                  <a:srgbClr val="000000"/>
                </a:solidFill>
              </a:rPr>
              <a:pPr eaLnBrk="0" fontAlgn="base" hangingPunct="0">
                <a:spcBef>
                  <a:spcPct val="0"/>
                </a:spcBef>
                <a:spcAft>
                  <a:spcPct val="0"/>
                </a:spcAft>
                <a:buSzTx/>
                <a:buNone/>
                <a:defRPr/>
              </a:pPr>
              <a:t>1/23/2023</a:t>
            </a:fld>
            <a:endParaRPr lang="en-US" altLang="en-US" sz="1400" b="0">
              <a:solidFill>
                <a:srgbClr val="000000"/>
              </a:solidFill>
            </a:endParaRPr>
          </a:p>
        </p:txBody>
      </p:sp>
      <p:sp>
        <p:nvSpPr>
          <p:cNvPr id="24581" name="Slide Number Placeholder 4">
            <a:extLst>
              <a:ext uri="{FF2B5EF4-FFF2-40B4-BE49-F238E27FC236}">
                <a16:creationId xmlns:a16="http://schemas.microsoft.com/office/drawing/2014/main" xmlns="" id="{F09C55C1-3A0F-4C49-9659-D871972D7B0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endParaRPr lang="en-US" altLang="en-US" sz="1400" b="0">
              <a:solidFill>
                <a:srgbClr val="000000"/>
              </a:solidFill>
            </a:endParaRPr>
          </a:p>
        </p:txBody>
      </p:sp>
      <p:pic>
        <p:nvPicPr>
          <p:cNvPr id="24582" name="Picture 2">
            <a:extLst>
              <a:ext uri="{FF2B5EF4-FFF2-40B4-BE49-F238E27FC236}">
                <a16:creationId xmlns:a16="http://schemas.microsoft.com/office/drawing/2014/main" xmlns="" id="{705EB786-3C99-4D82-9631-71C96CAE0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447" y="1417985"/>
            <a:ext cx="2445685" cy="230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Box 5">
            <a:extLst>
              <a:ext uri="{FF2B5EF4-FFF2-40B4-BE49-F238E27FC236}">
                <a16:creationId xmlns:a16="http://schemas.microsoft.com/office/drawing/2014/main" xmlns="" id="{36E97A4B-EABC-496E-96DF-FC01078C7E64}"/>
              </a:ext>
            </a:extLst>
          </p:cNvPr>
          <p:cNvSpPr txBox="1">
            <a:spLocks noChangeArrowheads="1"/>
          </p:cNvSpPr>
          <p:nvPr/>
        </p:nvSpPr>
        <p:spPr bwMode="auto">
          <a:xfrm>
            <a:off x="4883426" y="1557338"/>
            <a:ext cx="520831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r>
              <a:rPr lang="en-IN" altLang="en-US" sz="2800" b="0" dirty="0">
                <a:solidFill>
                  <a:srgbClr val="000000"/>
                </a:solidFill>
              </a:rPr>
              <a:t>1.Write a note on SSMA and its types.</a:t>
            </a:r>
          </a:p>
          <a:p>
            <a:pPr eaLnBrk="0" fontAlgn="base" hangingPunct="0">
              <a:spcBef>
                <a:spcPct val="0"/>
              </a:spcBef>
              <a:spcAft>
                <a:spcPct val="0"/>
              </a:spcAft>
              <a:buSzTx/>
              <a:buNone/>
              <a:defRPr/>
            </a:pPr>
            <a:endParaRPr lang="en-IN" altLang="en-US" sz="2800" b="0" dirty="0">
              <a:solidFill>
                <a:srgbClr val="000000"/>
              </a:solidFill>
            </a:endParaRPr>
          </a:p>
          <a:p>
            <a:pPr eaLnBrk="0" fontAlgn="base" hangingPunct="0">
              <a:spcBef>
                <a:spcPct val="0"/>
              </a:spcBef>
              <a:spcAft>
                <a:spcPct val="0"/>
              </a:spcAft>
              <a:buSzTx/>
              <a:buNone/>
              <a:defRPr/>
            </a:pPr>
            <a:r>
              <a:rPr lang="en-IN" altLang="en-US" sz="2800" b="0" dirty="0">
                <a:solidFill>
                  <a:srgbClr val="000000"/>
                </a:solidFill>
              </a:rPr>
              <a:t>2.What is Hybrid Multiple Access technique, explain its significance.</a:t>
            </a:r>
          </a:p>
        </p:txBody>
      </p:sp>
      <p:sp>
        <p:nvSpPr>
          <p:cNvPr id="24584" name="TextBox 6">
            <a:extLst>
              <a:ext uri="{FF2B5EF4-FFF2-40B4-BE49-F238E27FC236}">
                <a16:creationId xmlns:a16="http://schemas.microsoft.com/office/drawing/2014/main" xmlns="" id="{8A94A203-5F11-4C87-8637-DC0C68A86930}"/>
              </a:ext>
            </a:extLst>
          </p:cNvPr>
          <p:cNvSpPr txBox="1">
            <a:spLocks noChangeArrowheads="1"/>
          </p:cNvSpPr>
          <p:nvPr/>
        </p:nvSpPr>
        <p:spPr bwMode="auto">
          <a:xfrm>
            <a:off x="3071814" y="3808414"/>
            <a:ext cx="669172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endParaRPr lang="en-IN" altLang="en-US" b="0" dirty="0">
              <a:solidFill>
                <a:srgbClr val="000000"/>
              </a:solidFill>
            </a:endParaRPr>
          </a:p>
          <a:p>
            <a:pPr eaLnBrk="0" fontAlgn="base" hangingPunct="0">
              <a:spcBef>
                <a:spcPct val="0"/>
              </a:spcBef>
              <a:spcAft>
                <a:spcPct val="0"/>
              </a:spcAft>
              <a:buSzTx/>
              <a:buNone/>
              <a:defRPr/>
            </a:pPr>
            <a:endParaRPr lang="en-IN" altLang="en-US" b="0" dirty="0">
              <a:solidFill>
                <a:srgbClr val="000000"/>
              </a:solidFill>
            </a:endParaRPr>
          </a:p>
          <a:p>
            <a:pPr eaLnBrk="0" fontAlgn="base" hangingPunct="0">
              <a:spcBef>
                <a:spcPct val="0"/>
              </a:spcBef>
              <a:spcAft>
                <a:spcPct val="0"/>
              </a:spcAft>
              <a:buSzTx/>
              <a:buNone/>
              <a:defRPr/>
            </a:pPr>
            <a:r>
              <a:rPr lang="en-IN" sz="2400" dirty="0">
                <a:hlinkClick r:id="rId6">
                  <a:extLst>
                    <a:ext uri="{A12FA001-AC4F-418D-AE19-62706E023703}">
                      <ahyp:hlinkClr xmlns:ahyp="http://schemas.microsoft.com/office/drawing/2018/hyperlinkcolor" xmlns="" val="tx"/>
                    </a:ext>
                  </a:extLst>
                </a:hlinkClick>
              </a:rPr>
              <a:t>https://www.youtube.com/watch?v=CkhA7s5GIGc</a:t>
            </a:r>
            <a:endParaRPr lang="en-IN" altLang="en-US" sz="2800" b="0" dirty="0"/>
          </a:p>
          <a:p>
            <a:pPr eaLnBrk="0" fontAlgn="base" hangingPunct="0">
              <a:spcBef>
                <a:spcPct val="0"/>
              </a:spcBef>
              <a:spcAft>
                <a:spcPct val="0"/>
              </a:spcAft>
              <a:buSzTx/>
              <a:buNone/>
              <a:defRPr/>
            </a:pPr>
            <a:endParaRPr lang="en-IN" altLang="en-US" sz="2800" b="0" dirty="0">
              <a:solidFill>
                <a:srgbClr val="000000"/>
              </a:solidFill>
            </a:endParaRPr>
          </a:p>
          <a:p>
            <a:pPr eaLnBrk="0" fontAlgn="base" hangingPunct="0">
              <a:spcBef>
                <a:spcPct val="0"/>
              </a:spcBef>
              <a:spcAft>
                <a:spcPct val="0"/>
              </a:spcAft>
              <a:buSzTx/>
              <a:buNone/>
              <a:defRPr/>
            </a:pPr>
            <a:endParaRPr lang="en-IN" altLang="en-US" sz="2800" b="0" dirty="0">
              <a:solidFill>
                <a:srgbClr val="000000"/>
              </a:solidFill>
            </a:endParaRPr>
          </a:p>
        </p:txBody>
      </p:sp>
      <p:sp>
        <p:nvSpPr>
          <p:cNvPr id="3" name="Rectangle 1">
            <a:extLst>
              <a:ext uri="{FF2B5EF4-FFF2-40B4-BE49-F238E27FC236}">
                <a16:creationId xmlns:a16="http://schemas.microsoft.com/office/drawing/2014/main" xmlns="" id="{A5A25818-7CA9-402D-ACC9-016B0C7E18AA}"/>
              </a:ext>
            </a:extLst>
          </p:cNvPr>
          <p:cNvSpPr>
            <a:spLocks noChangeArrowheads="1"/>
          </p:cNvSpPr>
          <p:nvPr/>
        </p:nvSpPr>
        <p:spPr bwMode="auto">
          <a:xfrm>
            <a:off x="3581400" y="5551995"/>
            <a:ext cx="4701209"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1155CC"/>
                </a:solidFill>
                <a:cs typeface="Arial" panose="020B0604020202020204" pitchFamily="34" charset="0"/>
                <a:hlinkClick r:id="rId6"/>
              </a:rPr>
              <a:t>https://www.youtube.com/watch?v=CkhA7s5GIGc</a:t>
            </a:r>
            <a:r>
              <a:rPr lang="en-US" altLang="en-US" dirty="0">
                <a:solidFill>
                  <a:srgbClr val="222222"/>
                </a:solidFill>
                <a:cs typeface="Arial" panose="020B0604020202020204" pitchFamily="34" charset="0"/>
              </a:rPr>
              <a:t> </a:t>
            </a:r>
            <a:r>
              <a:rPr lang="en-US" altLang="en-US" dirty="0"/>
              <a:t> </a:t>
            </a:r>
          </a:p>
        </p:txBody>
      </p:sp>
    </p:spTree>
    <p:extLst>
      <p:ext uri="{BB962C8B-B14F-4D97-AF65-F5344CB8AC3E}">
        <p14:creationId xmlns:p14="http://schemas.microsoft.com/office/powerpoint/2010/main" val="36602548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lgn="r" eaLnBrk="0" fontAlgn="base" hangingPunct="0">
              <a:spcBef>
                <a:spcPct val="0"/>
              </a:spcBef>
              <a:spcAft>
                <a:spcPct val="0"/>
              </a:spcAft>
              <a:defRPr/>
            </a:pPr>
            <a:fld id="{DB3F952C-9611-4185-8A56-DE8D231D322D}" type="datetime1">
              <a:rPr lang="en-US" sz="900">
                <a:solidFill>
                  <a:prstClr val="black">
                    <a:tint val="75000"/>
                  </a:prstClr>
                </a:solidFill>
                <a:latin typeface="Arial" panose="020B0604020202020204" pitchFamily="34" charset="0"/>
                <a:cs typeface="Arial" panose="020B0604020202020204" pitchFamily="34" charset="0"/>
              </a:rPr>
              <a:pPr algn="r" eaLnBrk="0" fontAlgn="base" hangingPunct="0">
                <a:spcBef>
                  <a:spcPct val="0"/>
                </a:spcBef>
                <a:spcAft>
                  <a:spcPct val="0"/>
                </a:spcAft>
                <a:defRPr/>
              </a:pPr>
              <a:t>1/23/2023</a:t>
            </a:fld>
            <a:endParaRPr lang="es-ES" sz="900">
              <a:solidFill>
                <a:prstClr val="black">
                  <a:tint val="75000"/>
                </a:prstClr>
              </a:solidFill>
              <a:latin typeface="Arial" panose="020B0604020202020204" pitchFamily="34" charset="0"/>
              <a:cs typeface="Arial" panose="020B0604020202020204" pitchFamily="34" charset="0"/>
            </a:endParaRPr>
          </a:p>
        </p:txBody>
      </p:sp>
      <p:sp>
        <p:nvSpPr>
          <p:cNvPr id="1351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0" fontAlgn="base" hangingPunct="0">
              <a:spcBef>
                <a:spcPct val="0"/>
              </a:spcBef>
              <a:spcAft>
                <a:spcPct val="0"/>
              </a:spcAft>
              <a:buClrTx/>
              <a:buSzTx/>
              <a:buNone/>
              <a:defRPr/>
            </a:pPr>
            <a:fld id="{A36038EB-F69A-486B-A195-6CA128913D25}" type="slidenum">
              <a:rPr lang="es-ES" altLang="en-US" sz="900">
                <a:solidFill>
                  <a:srgbClr val="5FCBEF"/>
                </a:solidFill>
                <a:latin typeface="Arial" panose="020B0604020202020204" pitchFamily="34" charset="0"/>
                <a:cs typeface="Arial" panose="020B0604020202020204" pitchFamily="34" charset="0"/>
              </a:rPr>
              <a:pPr eaLnBrk="0" fontAlgn="base" hangingPunct="0">
                <a:spcBef>
                  <a:spcPct val="0"/>
                </a:spcBef>
                <a:spcAft>
                  <a:spcPct val="0"/>
                </a:spcAft>
                <a:buClrTx/>
                <a:buSzTx/>
                <a:buNone/>
                <a:defRPr/>
              </a:pPr>
              <a:t>106</a:t>
            </a:fld>
            <a:endParaRPr lang="es-ES" altLang="en-US" sz="900">
              <a:solidFill>
                <a:srgbClr val="5FCBEF"/>
              </a:solidFill>
              <a:latin typeface="Arial" panose="020B0604020202020204" pitchFamily="34" charset="0"/>
              <a:cs typeface="Arial" panose="020B0604020202020204" pitchFamily="34" charset="0"/>
            </a:endParaRPr>
          </a:p>
        </p:txBody>
      </p:sp>
      <p:sp>
        <p:nvSpPr>
          <p:cNvPr id="135172" name="TextBox 3"/>
          <p:cNvSpPr txBox="1">
            <a:spLocks noChangeArrowheads="1"/>
          </p:cNvSpPr>
          <p:nvPr/>
        </p:nvSpPr>
        <p:spPr bwMode="auto">
          <a:xfrm>
            <a:off x="1762541" y="1459948"/>
            <a:ext cx="857708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0" fontAlgn="base" hangingPunct="0">
              <a:spcBef>
                <a:spcPct val="0"/>
              </a:spcBef>
              <a:spcAft>
                <a:spcPct val="0"/>
              </a:spcAft>
              <a:buClrTx/>
              <a:buSzTx/>
              <a:buNone/>
              <a:defRPr/>
            </a:pPr>
            <a:r>
              <a:rPr lang="en-IN" altLang="en-US" sz="3600" dirty="0">
                <a:solidFill>
                  <a:prstClr val="black"/>
                </a:solidFill>
                <a:latin typeface="Algerian" panose="04020705040A02060702" pitchFamily="82" charset="0"/>
                <a:cs typeface="Arial" panose="020B0604020202020204" pitchFamily="34" charset="0"/>
              </a:rPr>
              <a:t>Reference: </a:t>
            </a:r>
          </a:p>
          <a:p>
            <a:pPr eaLnBrk="0" fontAlgn="base" hangingPunct="0">
              <a:spcBef>
                <a:spcPct val="0"/>
              </a:spcBef>
              <a:spcAft>
                <a:spcPct val="0"/>
              </a:spcAft>
              <a:buClrTx/>
              <a:buSzTx/>
              <a:buNone/>
              <a:defRPr/>
            </a:pPr>
            <a:endParaRPr lang="en-IN" altLang="en-US" sz="3600" dirty="0">
              <a:solidFill>
                <a:prstClr val="black"/>
              </a:solidFill>
              <a:latin typeface="Algerian" panose="04020705040A02060702" pitchFamily="82" charset="0"/>
              <a:cs typeface="Arial" panose="020B0604020202020204" pitchFamily="34" charset="0"/>
            </a:endParaRPr>
          </a:p>
          <a:p>
            <a:pPr eaLnBrk="0" fontAlgn="base" hangingPunct="0">
              <a:spcBef>
                <a:spcPct val="0"/>
              </a:spcBef>
              <a:spcAft>
                <a:spcPct val="0"/>
              </a:spcAft>
              <a:buClrTx/>
              <a:buSzTx/>
              <a:buNone/>
              <a:defRPr/>
            </a:pPr>
            <a:r>
              <a:rPr lang="en-IN" altLang="en-US" sz="2400" dirty="0">
                <a:solidFill>
                  <a:prstClr val="black"/>
                </a:solidFill>
                <a:latin typeface="Algerian" panose="04020705040A02060702" pitchFamily="82" charset="0"/>
                <a:cs typeface="Arial" panose="020B0604020202020204" pitchFamily="34" charset="0"/>
              </a:rPr>
              <a:t>1. </a:t>
            </a:r>
            <a:r>
              <a:rPr lang="en-IN" altLang="en-US" sz="2400" dirty="0">
                <a:solidFill>
                  <a:prstClr val="black"/>
                </a:solidFill>
                <a:latin typeface="Times New Roman" panose="02020603050405020304" pitchFamily="18" charset="0"/>
                <a:cs typeface="Times New Roman" panose="02020603050405020304" pitchFamily="18" charset="0"/>
              </a:rPr>
              <a:t>Wireless Communications principles and practice by </a:t>
            </a:r>
            <a:r>
              <a:rPr lang="en-IN" altLang="en-US" sz="2400" dirty="0" err="1">
                <a:solidFill>
                  <a:prstClr val="black"/>
                </a:solidFill>
                <a:latin typeface="Times New Roman" panose="02020603050405020304" pitchFamily="18" charset="0"/>
                <a:cs typeface="Times New Roman" panose="02020603050405020304" pitchFamily="18" charset="0"/>
              </a:rPr>
              <a:t>T.S.Rappaport</a:t>
            </a:r>
            <a:r>
              <a:rPr lang="en-IN" altLang="en-US" sz="2400" dirty="0">
                <a:solidFill>
                  <a:prstClr val="black"/>
                </a:solidFill>
                <a:latin typeface="Times New Roman" panose="02020603050405020304" pitchFamily="18" charset="0"/>
                <a:cs typeface="Times New Roman" panose="02020603050405020304" pitchFamily="18" charset="0"/>
              </a:rPr>
              <a:t>, Pearson Publication</a:t>
            </a:r>
          </a:p>
          <a:p>
            <a:pPr eaLnBrk="0" fontAlgn="base" hangingPunct="0">
              <a:spcBef>
                <a:spcPct val="0"/>
              </a:spcBef>
              <a:spcAft>
                <a:spcPct val="0"/>
              </a:spcAft>
              <a:buClrTx/>
              <a:buSzTx/>
              <a:buNone/>
              <a:defRPr/>
            </a:pPr>
            <a:r>
              <a:rPr lang="en-IN" altLang="en-US" sz="2400" dirty="0">
                <a:solidFill>
                  <a:prstClr val="black"/>
                </a:solidFill>
                <a:latin typeface="Times New Roman" panose="02020603050405020304" pitchFamily="18" charset="0"/>
                <a:cs typeface="Times New Roman" panose="02020603050405020304" pitchFamily="18" charset="0"/>
              </a:rPr>
              <a:t>2. </a:t>
            </a:r>
            <a:r>
              <a:rPr lang="en-IN" altLang="en-US" sz="2400" dirty="0">
                <a:solidFill>
                  <a:prstClr val="black"/>
                </a:solidFill>
                <a:latin typeface="Times New Roman" panose="02020603050405020304" pitchFamily="18" charset="0"/>
                <a:cs typeface="Times New Roman" panose="02020603050405020304" pitchFamily="18" charset="0"/>
                <a:hlinkClick r:id="rId2"/>
              </a:rPr>
              <a:t>https://youtu.be/AKXFwwcww_E</a:t>
            </a:r>
            <a:endParaRPr lang="en-IN" altLang="en-US" sz="2400" dirty="0">
              <a:solidFill>
                <a:prstClr val="black"/>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None/>
              <a:defRPr/>
            </a:pPr>
            <a:r>
              <a:rPr lang="en-IN" altLang="en-US" sz="2400" dirty="0">
                <a:solidFill>
                  <a:prstClr val="black"/>
                </a:solidFill>
                <a:latin typeface="Times New Roman" panose="02020603050405020304" pitchFamily="18" charset="0"/>
                <a:cs typeface="Times New Roman" panose="02020603050405020304" pitchFamily="18" charset="0"/>
              </a:rPr>
              <a:t>3. NPTEL video of IIT Kharagpur on Multiple Access technique.</a:t>
            </a:r>
          </a:p>
          <a:p>
            <a:pPr eaLnBrk="0" fontAlgn="base" hangingPunct="0">
              <a:spcBef>
                <a:spcPct val="0"/>
              </a:spcBef>
              <a:spcAft>
                <a:spcPct val="0"/>
              </a:spcAft>
              <a:buClrTx/>
              <a:buSzTx/>
              <a:buNone/>
              <a:defRPr/>
            </a:pPr>
            <a:endParaRPr lang="en-IN" altLang="en-US" sz="2400" dirty="0">
              <a:solidFill>
                <a:prstClr val="black"/>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None/>
              <a:defRPr/>
            </a:pPr>
            <a:endParaRPr lang="en-IN" altLang="en-US" sz="2400" dirty="0">
              <a:solidFill>
                <a:prstClr val="black"/>
              </a:solidFill>
              <a:latin typeface="Algerian" panose="04020705040A02060702" pitchFamily="82" charset="0"/>
              <a:cs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046F4F-5573-37B0-A6F1-66F1613E97D0}"/>
              </a:ext>
            </a:extLst>
          </p:cNvPr>
          <p:cNvSpPr>
            <a:spLocks noGrp="1"/>
          </p:cNvSpPr>
          <p:nvPr>
            <p:ph type="title"/>
          </p:nvPr>
        </p:nvSpPr>
        <p:spPr>
          <a:xfrm>
            <a:off x="756314" y="98151"/>
            <a:ext cx="10515600" cy="969000"/>
          </a:xfrm>
        </p:spPr>
        <p:txBody>
          <a:bodyPr>
            <a:normAutofit/>
          </a:bodyPr>
          <a:lstStyle/>
          <a:p>
            <a:r>
              <a:rPr lang="en-IN" sz="3600" b="1" i="0" dirty="0">
                <a:solidFill>
                  <a:srgbClr val="FF0000"/>
                </a:solidFill>
                <a:effectLst/>
                <a:latin typeface="sofia-pro"/>
              </a:rPr>
              <a:t>Generations of wireless communication</a:t>
            </a:r>
            <a:endParaRPr lang="en-IN" sz="3600" dirty="0">
              <a:solidFill>
                <a:srgbClr val="FF0000"/>
              </a:solidFill>
            </a:endParaRPr>
          </a:p>
        </p:txBody>
      </p:sp>
      <p:sp>
        <p:nvSpPr>
          <p:cNvPr id="3" name="Content Placeholder 2">
            <a:extLst>
              <a:ext uri="{FF2B5EF4-FFF2-40B4-BE49-F238E27FC236}">
                <a16:creationId xmlns:a16="http://schemas.microsoft.com/office/drawing/2014/main" xmlns="" id="{007BCC44-7607-EA04-AB52-8292A0196AB4}"/>
              </a:ext>
            </a:extLst>
          </p:cNvPr>
          <p:cNvSpPr>
            <a:spLocks noGrp="1"/>
          </p:cNvSpPr>
          <p:nvPr>
            <p:ph idx="1"/>
          </p:nvPr>
        </p:nvSpPr>
        <p:spPr>
          <a:xfrm>
            <a:off x="208296" y="2903731"/>
            <a:ext cx="11678904" cy="3718678"/>
          </a:xfrm>
        </p:spPr>
        <p:txBody>
          <a:bodyPr>
            <a:normAutofit lnSpcReduction="10000"/>
          </a:bodyPr>
          <a:lstStyle/>
          <a:p>
            <a:r>
              <a:rPr lang="en-US" b="0" i="0" dirty="0">
                <a:solidFill>
                  <a:srgbClr val="273239"/>
                </a:solidFill>
                <a:effectLst/>
                <a:latin typeface="Times New Roman" panose="02020603050405020304" pitchFamily="18" charset="0"/>
                <a:cs typeface="Times New Roman" panose="02020603050405020304" pitchFamily="18" charset="0"/>
              </a:rPr>
              <a:t>We have made very huge improvements in </a:t>
            </a:r>
            <a:r>
              <a:rPr lang="en-US" dirty="0">
                <a:latin typeface="Times New Roman" panose="02020603050405020304" pitchFamily="18" charset="0"/>
                <a:cs typeface="Times New Roman" panose="02020603050405020304" pitchFamily="18" charset="0"/>
              </a:rPr>
              <a:t>wireless</a:t>
            </a:r>
            <a:r>
              <a:rPr lang="en-US" u="sn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communication</a:t>
            </a:r>
            <a:r>
              <a:rPr lang="en-US" b="0" i="0" dirty="0">
                <a:solidFill>
                  <a:srgbClr val="273239"/>
                </a:solidFill>
                <a:effectLst/>
                <a:latin typeface="Times New Roman" panose="02020603050405020304" pitchFamily="18" charset="0"/>
                <a:cs typeface="Times New Roman" panose="02020603050405020304" pitchFamily="18" charset="0"/>
              </a:rPr>
              <a:t> and have expanded the capabilities of our wireless communication system. </a:t>
            </a:r>
          </a:p>
          <a:p>
            <a:endParaRPr lang="en-US" b="0" i="0" dirty="0">
              <a:solidFill>
                <a:srgbClr val="273239"/>
              </a:solidFill>
              <a:effectLst/>
              <a:latin typeface="Times New Roman" panose="02020603050405020304" pitchFamily="18" charset="0"/>
              <a:cs typeface="Times New Roman" panose="02020603050405020304" pitchFamily="18" charset="0"/>
            </a:endParaRPr>
          </a:p>
          <a:p>
            <a:pPr marL="0" indent="0" algn="l" fontAlgn="base">
              <a:buNone/>
            </a:pPr>
            <a:r>
              <a:rPr lang="en-US" b="1" i="0" dirty="0">
                <a:solidFill>
                  <a:srgbClr val="C00000"/>
                </a:solidFill>
                <a:effectLst/>
                <a:latin typeface="Times New Roman" panose="02020603050405020304" pitchFamily="18" charset="0"/>
                <a:cs typeface="Times New Roman" panose="02020603050405020304" pitchFamily="18" charset="0"/>
              </a:rPr>
              <a:t>0</a:t>
            </a:r>
            <a:r>
              <a:rPr lang="en-US" b="1" i="0" baseline="30000" dirty="0">
                <a:solidFill>
                  <a:srgbClr val="C00000"/>
                </a:solidFill>
                <a:effectLst/>
                <a:latin typeface="Times New Roman" panose="02020603050405020304" pitchFamily="18" charset="0"/>
                <a:cs typeface="Times New Roman" panose="02020603050405020304" pitchFamily="18" charset="0"/>
              </a:rPr>
              <a:t>th  </a:t>
            </a:r>
            <a:r>
              <a:rPr lang="en-US" b="1" i="0" dirty="0">
                <a:solidFill>
                  <a:srgbClr val="C00000"/>
                </a:solidFill>
                <a:effectLst/>
                <a:latin typeface="Times New Roman" panose="02020603050405020304" pitchFamily="18" charset="0"/>
                <a:cs typeface="Times New Roman" panose="02020603050405020304" pitchFamily="18" charset="0"/>
              </a:rPr>
              <a:t>Generation:</a:t>
            </a:r>
            <a:endParaRPr lang="en-US" b="0" i="0" dirty="0">
              <a:solidFill>
                <a:srgbClr val="C0000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00B050"/>
                </a:solidFill>
                <a:effectLst/>
                <a:latin typeface="Times New Roman" panose="02020603050405020304" pitchFamily="18" charset="0"/>
                <a:cs typeface="Times New Roman" panose="02020603050405020304" pitchFamily="18" charset="0"/>
              </a:rPr>
              <a:t>Pre-cell phone mobile telephony technology</a:t>
            </a:r>
            <a:r>
              <a:rPr lang="en-US" b="0" i="0" dirty="0">
                <a:solidFill>
                  <a:srgbClr val="273239"/>
                </a:solidFill>
                <a:effectLst/>
                <a:latin typeface="Times New Roman" panose="02020603050405020304" pitchFamily="18" charset="0"/>
                <a:cs typeface="Times New Roman" panose="02020603050405020304" pitchFamily="18" charset="0"/>
              </a:rPr>
              <a:t>, such as </a:t>
            </a:r>
            <a:r>
              <a:rPr lang="en-US" b="0" i="0" dirty="0">
                <a:solidFill>
                  <a:srgbClr val="FF0000"/>
                </a:solidFill>
                <a:effectLst/>
                <a:latin typeface="Times New Roman" panose="02020603050405020304" pitchFamily="18" charset="0"/>
                <a:cs typeface="Times New Roman" panose="02020603050405020304" pitchFamily="18" charset="0"/>
              </a:rPr>
              <a:t>radio telephones </a:t>
            </a:r>
            <a:r>
              <a:rPr lang="en-US" b="0" i="0" dirty="0">
                <a:solidFill>
                  <a:srgbClr val="273239"/>
                </a:solidFill>
                <a:effectLst/>
                <a:latin typeface="Times New Roman" panose="02020603050405020304" pitchFamily="18" charset="0"/>
                <a:cs typeface="Times New Roman" panose="02020603050405020304" pitchFamily="18" charset="0"/>
              </a:rPr>
              <a:t>some had in cars before the arrival of cell phones.</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Communication was possible through </a:t>
            </a:r>
            <a:r>
              <a:rPr lang="en-US" b="0" i="0" dirty="0">
                <a:solidFill>
                  <a:srgbClr val="C00000"/>
                </a:solidFill>
                <a:effectLst/>
                <a:latin typeface="Times New Roman" panose="02020603050405020304" pitchFamily="18" charset="0"/>
                <a:cs typeface="Times New Roman" panose="02020603050405020304" pitchFamily="18" charset="0"/>
              </a:rPr>
              <a:t>voice only</a:t>
            </a:r>
            <a:r>
              <a:rPr lang="en-US"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These mobile telephones were usually mounted in cars or trucks.</a:t>
            </a:r>
          </a:p>
          <a:p>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nvPicPr>
        <p:blipFill>
          <a:blip r:embed="rId2"/>
          <a:stretch>
            <a:fillRect/>
          </a:stretch>
        </p:blipFill>
        <p:spPr>
          <a:xfrm>
            <a:off x="350293" y="909864"/>
            <a:ext cx="11327642" cy="1833338"/>
          </a:xfrm>
          <a:prstGeom prst="rect">
            <a:avLst/>
          </a:prstGeom>
        </p:spPr>
      </p:pic>
    </p:spTree>
    <p:extLst>
      <p:ext uri="{BB962C8B-B14F-4D97-AF65-F5344CB8AC3E}">
        <p14:creationId xmlns:p14="http://schemas.microsoft.com/office/powerpoint/2010/main" val="4263405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EC976D-AD3F-3209-C25D-A0274FCC35AC}"/>
              </a:ext>
            </a:extLst>
          </p:cNvPr>
          <p:cNvSpPr>
            <a:spLocks noGrp="1"/>
          </p:cNvSpPr>
          <p:nvPr>
            <p:ph idx="1"/>
          </p:nvPr>
        </p:nvSpPr>
        <p:spPr>
          <a:xfrm>
            <a:off x="347897" y="359294"/>
            <a:ext cx="10515600" cy="6498706"/>
          </a:xfrm>
        </p:spPr>
        <p:txBody>
          <a:bodyPr>
            <a:normAutofit lnSpcReduction="10000"/>
          </a:bodyPr>
          <a:lstStyle/>
          <a:p>
            <a:pPr marL="0" indent="0" algn="l" fontAlgn="base">
              <a:buNone/>
            </a:pPr>
            <a:r>
              <a:rPr lang="en-US" b="1" i="0" dirty="0">
                <a:solidFill>
                  <a:srgbClr val="C00000"/>
                </a:solidFill>
                <a:effectLst/>
                <a:latin typeface="Times New Roman" panose="02020603050405020304" pitchFamily="18" charset="0"/>
                <a:cs typeface="Times New Roman" panose="02020603050405020304" pitchFamily="18" charset="0"/>
              </a:rPr>
              <a:t>1G (1st Generation):</a:t>
            </a:r>
            <a:endParaRPr lang="en-US" b="0" i="0" dirty="0">
              <a:solidFill>
                <a:srgbClr val="C0000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First-time </a:t>
            </a:r>
            <a:r>
              <a:rPr lang="en-US" b="0" i="0" dirty="0">
                <a:solidFill>
                  <a:srgbClr val="C00000"/>
                </a:solidFill>
                <a:effectLst/>
                <a:latin typeface="Times New Roman" panose="02020603050405020304" pitchFamily="18" charset="0"/>
                <a:cs typeface="Times New Roman" panose="02020603050405020304" pitchFamily="18" charset="0"/>
              </a:rPr>
              <a:t>calling was introduced in mobile systems</a:t>
            </a:r>
            <a:r>
              <a:rPr lang="en-US"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It used an FDD scheme and typically allocated a </a:t>
            </a:r>
            <a:r>
              <a:rPr lang="en-US" b="0" i="0" dirty="0">
                <a:solidFill>
                  <a:srgbClr val="C00000"/>
                </a:solidFill>
                <a:effectLst/>
                <a:latin typeface="Times New Roman" panose="02020603050405020304" pitchFamily="18" charset="0"/>
                <a:cs typeface="Times New Roman" panose="02020603050405020304" pitchFamily="18" charset="0"/>
              </a:rPr>
              <a:t>bandwidth of 25 Mhz.</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a:t>
            </a:r>
            <a:r>
              <a:rPr lang="en-US" b="0" i="0" dirty="0">
                <a:solidFill>
                  <a:srgbClr val="C00000"/>
                </a:solidFill>
                <a:effectLst/>
                <a:latin typeface="Times New Roman" panose="02020603050405020304" pitchFamily="18" charset="0"/>
                <a:cs typeface="Times New Roman" panose="02020603050405020304" pitchFamily="18" charset="0"/>
              </a:rPr>
              <a:t>coverage area was small</a:t>
            </a:r>
            <a:r>
              <a:rPr lang="en-US"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US" b="0" i="0" dirty="0">
                <a:solidFill>
                  <a:srgbClr val="C00000"/>
                </a:solidFill>
                <a:effectLst/>
                <a:latin typeface="Times New Roman" panose="02020603050405020304" pitchFamily="18" charset="0"/>
                <a:cs typeface="Times New Roman" panose="02020603050405020304" pitchFamily="18" charset="0"/>
              </a:rPr>
              <a:t>No roaming </a:t>
            </a:r>
            <a:r>
              <a:rPr lang="en-US" b="0" i="0" dirty="0">
                <a:solidFill>
                  <a:srgbClr val="273239"/>
                </a:solidFill>
                <a:effectLst/>
                <a:latin typeface="Times New Roman" panose="02020603050405020304" pitchFamily="18" charset="0"/>
                <a:cs typeface="Times New Roman" panose="02020603050405020304" pitchFamily="18" charset="0"/>
              </a:rPr>
              <a:t>support between various operators.</a:t>
            </a:r>
          </a:p>
          <a:p>
            <a:pPr algn="l" fontAlgn="base">
              <a:buFont typeface="Arial" panose="020B0604020202020204" pitchFamily="34" charset="0"/>
              <a:buChar char="•"/>
            </a:pPr>
            <a:r>
              <a:rPr lang="en-US" b="0" i="0" dirty="0">
                <a:solidFill>
                  <a:srgbClr val="C00000"/>
                </a:solidFill>
                <a:effectLst/>
                <a:latin typeface="Times New Roman" panose="02020603050405020304" pitchFamily="18" charset="0"/>
                <a:cs typeface="Times New Roman" panose="02020603050405020304" pitchFamily="18" charset="0"/>
              </a:rPr>
              <a:t>Low sound quality.</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Speed:- </a:t>
            </a:r>
            <a:r>
              <a:rPr lang="en-US" b="0" i="0" dirty="0">
                <a:solidFill>
                  <a:srgbClr val="C00000"/>
                </a:solidFill>
                <a:effectLst/>
                <a:latin typeface="Times New Roman" panose="02020603050405020304" pitchFamily="18" charset="0"/>
                <a:cs typeface="Times New Roman" panose="02020603050405020304" pitchFamily="18" charset="0"/>
              </a:rPr>
              <a:t>2.4 kbps</a:t>
            </a:r>
            <a:r>
              <a:rPr lang="en-US" b="0" i="0" dirty="0">
                <a:solidFill>
                  <a:srgbClr val="273239"/>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Frequency </a:t>
            </a:r>
            <a:r>
              <a:rPr lang="en-IN" b="0" i="0" dirty="0">
                <a:solidFill>
                  <a:srgbClr val="C00000"/>
                </a:solidFill>
                <a:effectLst/>
                <a:latin typeface="Times New Roman" panose="02020603050405020304" pitchFamily="18" charset="0"/>
                <a:cs typeface="Times New Roman" panose="02020603050405020304" pitchFamily="18" charset="0"/>
              </a:rPr>
              <a:t>800 MHz and 900 MHz</a:t>
            </a:r>
          </a:p>
          <a:p>
            <a:pPr algn="l">
              <a:buFont typeface="Arial" panose="020B0604020202020204" pitchFamily="34" charset="0"/>
              <a:buChar char="•"/>
            </a:pPr>
            <a:r>
              <a:rPr lang="en-IN" b="0" i="0" dirty="0">
                <a:solidFill>
                  <a:srgbClr val="C00000"/>
                </a:solidFill>
                <a:effectLst/>
                <a:latin typeface="Times New Roman" panose="02020603050405020304" pitchFamily="18" charset="0"/>
                <a:cs typeface="Times New Roman" panose="02020603050405020304" pitchFamily="18" charset="0"/>
              </a:rPr>
              <a:t>Bandwidth: 10 MHz (666 duplex channels with bandwidth of 30 </a:t>
            </a:r>
            <a:r>
              <a:rPr lang="en-IN" b="0" i="0" dirty="0" err="1">
                <a:solidFill>
                  <a:srgbClr val="C00000"/>
                </a:solidFill>
                <a:effectLst/>
                <a:latin typeface="Times New Roman" panose="02020603050405020304" pitchFamily="18" charset="0"/>
                <a:cs typeface="Times New Roman" panose="02020603050405020304" pitchFamily="18" charset="0"/>
              </a:rPr>
              <a:t>KHz</a:t>
            </a:r>
            <a:r>
              <a:rPr lang="en-IN" b="0" i="0" dirty="0">
                <a:solidFill>
                  <a:srgbClr val="C0000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Technology: </a:t>
            </a:r>
            <a:r>
              <a:rPr lang="en-IN" b="0" i="0" dirty="0">
                <a:solidFill>
                  <a:srgbClr val="C00000"/>
                </a:solidFill>
                <a:effectLst/>
                <a:latin typeface="Times New Roman" panose="02020603050405020304" pitchFamily="18" charset="0"/>
                <a:cs typeface="Times New Roman" panose="02020603050405020304" pitchFamily="18" charset="0"/>
              </a:rPr>
              <a:t>Analogue switching</a:t>
            </a:r>
          </a:p>
          <a:p>
            <a:pPr algn="l">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Modulation: </a:t>
            </a:r>
            <a:r>
              <a:rPr lang="en-IN" b="0" i="0" dirty="0">
                <a:solidFill>
                  <a:srgbClr val="C00000"/>
                </a:solidFill>
                <a:effectLst/>
                <a:latin typeface="Times New Roman" panose="02020603050405020304" pitchFamily="18" charset="0"/>
                <a:cs typeface="Times New Roman" panose="02020603050405020304" pitchFamily="18" charset="0"/>
              </a:rPr>
              <a:t>Frequency Modulation (FM)</a:t>
            </a:r>
          </a:p>
          <a:p>
            <a:pPr algn="l">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Mode of service: voice only</a:t>
            </a:r>
          </a:p>
          <a:p>
            <a:pPr algn="l">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Access technique: Frequency Division Multiple Access (FDMA)</a:t>
            </a:r>
          </a:p>
          <a:p>
            <a:pPr algn="l" fontAlgn="base">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endParaRPr lang="en-IN" dirty="0"/>
          </a:p>
        </p:txBody>
      </p:sp>
      <p:sp>
        <p:nvSpPr>
          <p:cNvPr id="2" name="Rectangle 1"/>
          <p:cNvSpPr/>
          <p:nvPr/>
        </p:nvSpPr>
        <p:spPr>
          <a:xfrm>
            <a:off x="7365242" y="1631877"/>
            <a:ext cx="3921457" cy="646331"/>
          </a:xfrm>
          <a:prstGeom prst="rect">
            <a:avLst/>
          </a:prstGeom>
        </p:spPr>
        <p:txBody>
          <a:bodyPr wrap="square">
            <a:spAutoFit/>
          </a:bodyPr>
          <a:lstStyle/>
          <a:p>
            <a:pPr>
              <a:buFont typeface="Arial" panose="020B0604020202020204" pitchFamily="34" charset="0"/>
              <a:buChar char="•"/>
            </a:pPr>
            <a:r>
              <a:rPr lang="en-US" b="1" dirty="0">
                <a:solidFill>
                  <a:srgbClr val="000000"/>
                </a:solidFill>
                <a:latin typeface="Times New Roman" panose="02020603050405020304" pitchFamily="18" charset="0"/>
              </a:rPr>
              <a:t>Reverse Channel : 824-849 MHz</a:t>
            </a:r>
            <a:endParaRPr lang="en-US" dirty="0">
              <a:solidFill>
                <a:srgbClr val="000000"/>
              </a:solidFill>
              <a:latin typeface="-apple-system"/>
            </a:endParaRPr>
          </a:p>
          <a:p>
            <a:pPr>
              <a:buFont typeface="Arial" panose="020B0604020202020204" pitchFamily="34" charset="0"/>
              <a:buChar char="•"/>
            </a:pPr>
            <a:r>
              <a:rPr lang="en-US" b="1" dirty="0">
                <a:solidFill>
                  <a:srgbClr val="000000"/>
                </a:solidFill>
                <a:latin typeface="Times New Roman" panose="02020603050405020304" pitchFamily="18" charset="0"/>
              </a:rPr>
              <a:t>Forward Channel : 869-894 MHz</a:t>
            </a:r>
            <a:endParaRPr lang="en-US" b="0" i="0" dirty="0">
              <a:solidFill>
                <a:srgbClr val="000000"/>
              </a:solidFill>
              <a:effectLst/>
              <a:latin typeface="-apple-system"/>
            </a:endParaRPr>
          </a:p>
        </p:txBody>
      </p:sp>
    </p:spTree>
    <p:extLst>
      <p:ext uri="{BB962C8B-B14F-4D97-AF65-F5344CB8AC3E}">
        <p14:creationId xmlns:p14="http://schemas.microsoft.com/office/powerpoint/2010/main" val="25792042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E79FA4A-DDE5-1555-0DD5-3B51119CCD73}"/>
              </a:ext>
            </a:extLst>
          </p:cNvPr>
          <p:cNvSpPr>
            <a:spLocks noGrp="1"/>
          </p:cNvSpPr>
          <p:nvPr>
            <p:ph idx="1"/>
          </p:nvPr>
        </p:nvSpPr>
        <p:spPr>
          <a:xfrm>
            <a:off x="838200" y="1253331"/>
            <a:ext cx="10515600" cy="4351338"/>
          </a:xfrm>
        </p:spPr>
        <p:txBody>
          <a:bodyPr/>
          <a:lstStyle/>
          <a:p>
            <a:pPr marL="0" indent="0" algn="l">
              <a:buNone/>
            </a:pPr>
            <a:r>
              <a:rPr lang="en-US" b="1" i="0" dirty="0">
                <a:solidFill>
                  <a:srgbClr val="C00000"/>
                </a:solidFill>
                <a:effectLst/>
                <a:latin typeface="Times New Roman" panose="02020603050405020304" pitchFamily="18" charset="0"/>
                <a:cs typeface="Times New Roman" panose="02020603050405020304" pitchFamily="18" charset="0"/>
              </a:rPr>
              <a:t>Disadvantages of 1G system</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Poor voice quality due to interference</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Poor battery life</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Large sized mobile phones (not convenient to carry)</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Less security (calls could be decoded using an FM demodulator)</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Limited number of users and cell coverage</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Roaming was not possible between similar systems</a:t>
            </a:r>
          </a:p>
          <a:p>
            <a:endParaRPr lang="en-IN" dirty="0"/>
          </a:p>
        </p:txBody>
      </p:sp>
    </p:spTree>
    <p:extLst>
      <p:ext uri="{BB962C8B-B14F-4D97-AF65-F5344CB8AC3E}">
        <p14:creationId xmlns:p14="http://schemas.microsoft.com/office/powerpoint/2010/main" val="370587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Basic Elements of a Wireless Communication System</a:t>
            </a:r>
            <a:br>
              <a:rPr lang="en-US" b="1" dirty="0"/>
            </a:b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https://www.electronicshub.org/wp-content/uploads/2021/04/Elements-of-Wireless-Communication-Sys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440220"/>
            <a:ext cx="10352965" cy="500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409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D764B8-B13E-3ECD-1444-16EE6AB8CFBD}"/>
              </a:ext>
            </a:extLst>
          </p:cNvPr>
          <p:cNvSpPr>
            <a:spLocks noGrp="1"/>
          </p:cNvSpPr>
          <p:nvPr>
            <p:ph type="title"/>
          </p:nvPr>
        </p:nvSpPr>
        <p:spPr>
          <a:xfrm>
            <a:off x="838200" y="433364"/>
            <a:ext cx="10515600" cy="590218"/>
          </a:xfrm>
        </p:spPr>
        <p:txBody>
          <a:bodyPr>
            <a:normAutofit fontScale="90000"/>
          </a:bodyPr>
          <a:lstStyle/>
          <a:p>
            <a:r>
              <a:rPr lang="en-US" dirty="0">
                <a:solidFill>
                  <a:srgbClr val="C00000"/>
                </a:solidFill>
              </a:rPr>
              <a:t>2</a:t>
            </a:r>
            <a:r>
              <a:rPr lang="en-US" baseline="30000" dirty="0">
                <a:solidFill>
                  <a:srgbClr val="C00000"/>
                </a:solidFill>
              </a:rPr>
              <a:t>nd</a:t>
            </a:r>
            <a:r>
              <a:rPr lang="en-US" dirty="0">
                <a:solidFill>
                  <a:srgbClr val="C00000"/>
                </a:solidFill>
              </a:rPr>
              <a:t> </a:t>
            </a:r>
            <a:r>
              <a:rPr lang="en-US" dirty="0">
                <a:solidFill>
                  <a:srgbClr val="C00000"/>
                </a:solidFill>
              </a:rPr>
              <a:t>G</a:t>
            </a:r>
            <a:r>
              <a:rPr lang="en-US" dirty="0" smtClean="0">
                <a:solidFill>
                  <a:srgbClr val="C00000"/>
                </a:solidFill>
              </a:rPr>
              <a:t>eneration </a:t>
            </a:r>
            <a:endParaRPr lang="en-IN" dirty="0">
              <a:solidFill>
                <a:srgbClr val="C00000"/>
              </a:solidFill>
            </a:endParaRPr>
          </a:p>
        </p:txBody>
      </p:sp>
      <p:sp>
        <p:nvSpPr>
          <p:cNvPr id="3" name="Content Placeholder 2">
            <a:extLst>
              <a:ext uri="{FF2B5EF4-FFF2-40B4-BE49-F238E27FC236}">
                <a16:creationId xmlns:a16="http://schemas.microsoft.com/office/drawing/2014/main" xmlns="" id="{652744A3-6762-6B6F-13A2-A60973D334E5}"/>
              </a:ext>
            </a:extLst>
          </p:cNvPr>
          <p:cNvSpPr>
            <a:spLocks noGrp="1"/>
          </p:cNvSpPr>
          <p:nvPr>
            <p:ph idx="1"/>
          </p:nvPr>
        </p:nvSpPr>
        <p:spPr>
          <a:xfrm>
            <a:off x="425544" y="1390438"/>
            <a:ext cx="10795000" cy="5053012"/>
          </a:xfrm>
        </p:spPr>
        <p:txBody>
          <a:bodyPr>
            <a:normAutofit/>
          </a:bodyPr>
          <a:lstStyle/>
          <a:p>
            <a:pPr algn="just"/>
            <a:r>
              <a:rPr lang="en-US" sz="2600" b="0" i="0" dirty="0">
                <a:solidFill>
                  <a:srgbClr val="333333"/>
                </a:solidFill>
                <a:effectLst/>
                <a:latin typeface="Times New Roman" panose="02020603050405020304" pitchFamily="18" charset="0"/>
                <a:cs typeface="Times New Roman" panose="02020603050405020304" pitchFamily="18" charset="0"/>
              </a:rPr>
              <a:t>Second generation of mobile communication system introduced a new </a:t>
            </a:r>
            <a:r>
              <a:rPr lang="en-US" sz="2600" b="0" i="0" dirty="0">
                <a:solidFill>
                  <a:srgbClr val="C00000"/>
                </a:solidFill>
                <a:effectLst/>
                <a:latin typeface="Times New Roman" panose="02020603050405020304" pitchFamily="18" charset="0"/>
                <a:cs typeface="Times New Roman" panose="02020603050405020304" pitchFamily="18" charset="0"/>
              </a:rPr>
              <a:t>digital technology </a:t>
            </a:r>
            <a:r>
              <a:rPr lang="en-US" sz="2600" b="0" i="0" dirty="0">
                <a:solidFill>
                  <a:srgbClr val="333333"/>
                </a:solidFill>
                <a:effectLst/>
                <a:latin typeface="Times New Roman" panose="02020603050405020304" pitchFamily="18" charset="0"/>
                <a:cs typeface="Times New Roman" panose="02020603050405020304" pitchFamily="18" charset="0"/>
              </a:rPr>
              <a:t>for wireless transmission also known as </a:t>
            </a:r>
            <a:r>
              <a:rPr lang="en-US" sz="2600" b="0" i="0" dirty="0">
                <a:solidFill>
                  <a:srgbClr val="C00000"/>
                </a:solidFill>
                <a:effectLst/>
                <a:latin typeface="Times New Roman" panose="02020603050405020304" pitchFamily="18" charset="0"/>
                <a:cs typeface="Times New Roman" panose="02020603050405020304" pitchFamily="18" charset="0"/>
              </a:rPr>
              <a:t>Global System for Mobile communication (GSM). </a:t>
            </a:r>
          </a:p>
          <a:p>
            <a:pPr algn="just"/>
            <a:r>
              <a:rPr lang="en-US" sz="2600" b="0" i="0" dirty="0">
                <a:solidFill>
                  <a:srgbClr val="333333"/>
                </a:solidFill>
                <a:effectLst/>
                <a:latin typeface="Times New Roman" panose="02020603050405020304" pitchFamily="18" charset="0"/>
                <a:cs typeface="Times New Roman" panose="02020603050405020304" pitchFamily="18" charset="0"/>
              </a:rPr>
              <a:t>GSM technology became the base standard for further development in wireless standards later. </a:t>
            </a:r>
          </a:p>
          <a:p>
            <a:pPr algn="just"/>
            <a:r>
              <a:rPr lang="en-US" sz="2600" b="0" i="0" dirty="0">
                <a:solidFill>
                  <a:srgbClr val="333333"/>
                </a:solidFill>
                <a:effectLst/>
                <a:latin typeface="Times New Roman" panose="02020603050405020304" pitchFamily="18" charset="0"/>
                <a:cs typeface="Times New Roman" panose="02020603050405020304" pitchFamily="18" charset="0"/>
              </a:rPr>
              <a:t>This standard was capable of supporting up to </a:t>
            </a:r>
            <a:r>
              <a:rPr lang="en-US" sz="2600" b="0" i="0" dirty="0">
                <a:solidFill>
                  <a:srgbClr val="C00000"/>
                </a:solidFill>
                <a:effectLst/>
                <a:latin typeface="Times New Roman" panose="02020603050405020304" pitchFamily="18" charset="0"/>
                <a:cs typeface="Times New Roman" panose="02020603050405020304" pitchFamily="18" charset="0"/>
              </a:rPr>
              <a:t>14.4 to 64kbps </a:t>
            </a:r>
            <a:r>
              <a:rPr lang="en-US" sz="2600" b="0" i="0" dirty="0">
                <a:solidFill>
                  <a:srgbClr val="333333"/>
                </a:solidFill>
                <a:effectLst/>
                <a:latin typeface="Times New Roman" panose="02020603050405020304" pitchFamily="18" charset="0"/>
                <a:cs typeface="Times New Roman" panose="02020603050405020304" pitchFamily="18" charset="0"/>
              </a:rPr>
              <a:t>(maximum) data rate which is sufficient for </a:t>
            </a:r>
            <a:r>
              <a:rPr lang="en-US" sz="2600" b="0" i="0" dirty="0">
                <a:solidFill>
                  <a:srgbClr val="C00000"/>
                </a:solidFill>
                <a:effectLst/>
                <a:latin typeface="Times New Roman" panose="02020603050405020304" pitchFamily="18" charset="0"/>
                <a:cs typeface="Times New Roman" panose="02020603050405020304" pitchFamily="18" charset="0"/>
              </a:rPr>
              <a:t>SMS and email services</a:t>
            </a:r>
            <a:r>
              <a:rPr lang="en-US" sz="2600" b="0" i="0" dirty="0">
                <a:solidFill>
                  <a:srgbClr val="333333"/>
                </a:solidFill>
                <a:effectLst/>
                <a:latin typeface="Times New Roman" panose="02020603050405020304" pitchFamily="18" charset="0"/>
                <a:cs typeface="Times New Roman" panose="02020603050405020304" pitchFamily="18" charset="0"/>
              </a:rPr>
              <a:t>.</a:t>
            </a:r>
          </a:p>
          <a:p>
            <a:pPr algn="just"/>
            <a:r>
              <a:rPr lang="en-US" sz="2600" b="0" i="0" dirty="0">
                <a:solidFill>
                  <a:srgbClr val="C00000"/>
                </a:solidFill>
                <a:effectLst/>
                <a:latin typeface="Times New Roman" panose="02020603050405020304" pitchFamily="18" charset="0"/>
                <a:cs typeface="Times New Roman" panose="02020603050405020304" pitchFamily="18" charset="0"/>
              </a:rPr>
              <a:t>Code Division Multiple Access </a:t>
            </a:r>
            <a:r>
              <a:rPr lang="en-US" sz="2600" b="0" i="0" dirty="0">
                <a:solidFill>
                  <a:srgbClr val="333333"/>
                </a:solidFill>
                <a:effectLst/>
                <a:latin typeface="Times New Roman" panose="02020603050405020304" pitchFamily="18" charset="0"/>
                <a:cs typeface="Times New Roman" panose="02020603050405020304" pitchFamily="18" charset="0"/>
              </a:rPr>
              <a:t>(CDMA) system developed by Qualcomm also introduced and implemented in the mid 1990s. </a:t>
            </a:r>
          </a:p>
          <a:p>
            <a:pPr algn="just"/>
            <a:r>
              <a:rPr lang="en-US" sz="2600" b="0" i="0" dirty="0">
                <a:solidFill>
                  <a:srgbClr val="C00000"/>
                </a:solidFill>
                <a:effectLst/>
                <a:latin typeface="Times New Roman" panose="02020603050405020304" pitchFamily="18" charset="0"/>
                <a:cs typeface="Times New Roman" panose="02020603050405020304" pitchFamily="18" charset="0"/>
              </a:rPr>
              <a:t>CDMA has more features than GSM in terms of spectral efficiency, number of users and data rate.</a:t>
            </a:r>
            <a:endParaRPr lang="en-IN" sz="26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613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EDE911A-3797-3198-B560-556E41DF56F8}"/>
              </a:ext>
            </a:extLst>
          </p:cNvPr>
          <p:cNvSpPr>
            <a:spLocks noGrp="1"/>
          </p:cNvSpPr>
          <p:nvPr>
            <p:ph idx="1"/>
          </p:nvPr>
        </p:nvSpPr>
        <p:spPr>
          <a:xfrm>
            <a:off x="482743" y="295866"/>
            <a:ext cx="11062741" cy="6391537"/>
          </a:xfrm>
        </p:spPr>
        <p:txBody>
          <a:bodyPr>
            <a:normAutofit/>
          </a:bodyPr>
          <a:lstStyle/>
          <a:p>
            <a:pPr marL="0" indent="0">
              <a:buNone/>
            </a:pPr>
            <a:r>
              <a:rPr lang="en-IN" b="1" i="0" dirty="0">
                <a:solidFill>
                  <a:srgbClr val="273239"/>
                </a:solidFill>
                <a:effectLst/>
                <a:latin typeface="Times New Roman" panose="02020603050405020304" pitchFamily="18" charset="0"/>
                <a:cs typeface="Times New Roman" panose="02020603050405020304" pitchFamily="18" charset="0"/>
              </a:rPr>
              <a:t>2G (2nd Generation) :</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Shifted from analog </a:t>
            </a:r>
            <a:r>
              <a:rPr lang="en-US" b="0" i="0" dirty="0">
                <a:solidFill>
                  <a:srgbClr val="C00000"/>
                </a:solidFill>
                <a:effectLst/>
                <a:latin typeface="Times New Roman" panose="02020603050405020304" pitchFamily="18" charset="0"/>
                <a:cs typeface="Times New Roman" panose="02020603050405020304" pitchFamily="18" charset="0"/>
              </a:rPr>
              <a:t>to digital.</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It supported </a:t>
            </a:r>
            <a:r>
              <a:rPr lang="en-US" b="0" i="0" dirty="0">
                <a:solidFill>
                  <a:srgbClr val="C00000"/>
                </a:solidFill>
                <a:effectLst/>
                <a:latin typeface="Times New Roman" panose="02020603050405020304" pitchFamily="18" charset="0"/>
                <a:cs typeface="Times New Roman" panose="02020603050405020304" pitchFamily="18" charset="0"/>
              </a:rPr>
              <a:t>voice and SMS both.</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Supported all 4 sectors of the wireless industry namely </a:t>
            </a:r>
            <a:r>
              <a:rPr lang="en-US" b="0" i="0" dirty="0">
                <a:solidFill>
                  <a:srgbClr val="C00000"/>
                </a:solidFill>
                <a:effectLst/>
                <a:latin typeface="Times New Roman" panose="02020603050405020304" pitchFamily="18" charset="0"/>
                <a:cs typeface="Times New Roman" panose="02020603050405020304" pitchFamily="18" charset="0"/>
              </a:rPr>
              <a:t>Digital cellular, Mobile Data, PCS, </a:t>
            </a:r>
            <a:r>
              <a:rPr lang="en-US" b="0" i="0" dirty="0" smtClean="0">
                <a:solidFill>
                  <a:srgbClr val="C00000"/>
                </a:solidFill>
                <a:effectLst/>
                <a:latin typeface="Times New Roman" panose="02020603050405020304" pitchFamily="18" charset="0"/>
                <a:cs typeface="Times New Roman" panose="02020603050405020304" pitchFamily="18" charset="0"/>
              </a:rPr>
              <a:t>WLAN.</a:t>
            </a:r>
            <a:endParaRPr lang="en-US" b="0" i="0" dirty="0">
              <a:solidFill>
                <a:srgbClr val="C0000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Moderate mobile data service.</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2G WLAN provided a </a:t>
            </a:r>
            <a:r>
              <a:rPr lang="en-US" b="0" i="0" dirty="0">
                <a:solidFill>
                  <a:srgbClr val="C00000"/>
                </a:solidFill>
                <a:effectLst/>
                <a:latin typeface="Times New Roman" panose="02020603050405020304" pitchFamily="18" charset="0"/>
                <a:cs typeface="Times New Roman" panose="02020603050405020304" pitchFamily="18" charset="0"/>
              </a:rPr>
              <a:t>high data rate &amp; large area coverage.</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Speed:- </a:t>
            </a:r>
            <a:r>
              <a:rPr lang="en-US" b="0" i="0" dirty="0">
                <a:solidFill>
                  <a:srgbClr val="C00000"/>
                </a:solidFill>
                <a:effectLst/>
                <a:latin typeface="Times New Roman" panose="02020603050405020304" pitchFamily="18" charset="0"/>
                <a:cs typeface="Times New Roman" panose="02020603050405020304" pitchFamily="18" charset="0"/>
              </a:rPr>
              <a:t>64 kbps.</a:t>
            </a:r>
          </a:p>
          <a:p>
            <a:pPr algn="l" fontAlgn="base"/>
            <a:r>
              <a:rPr lang="en-US" b="1" i="0" dirty="0">
                <a:solidFill>
                  <a:srgbClr val="273239"/>
                </a:solidFill>
                <a:effectLst/>
                <a:latin typeface="Times New Roman" panose="02020603050405020304" pitchFamily="18" charset="0"/>
                <a:cs typeface="Times New Roman" panose="02020603050405020304" pitchFamily="18" charset="0"/>
              </a:rPr>
              <a:t>2.5G</a:t>
            </a:r>
            <a:r>
              <a:rPr lang="en-US" b="0" i="0" dirty="0">
                <a:solidFill>
                  <a:srgbClr val="273239"/>
                </a:solidFill>
                <a:effectLst/>
                <a:latin typeface="Times New Roman" panose="02020603050405020304" pitchFamily="18" charset="0"/>
                <a:cs typeface="Times New Roman" panose="02020603050405020304" pitchFamily="18" charset="0"/>
              </a:rPr>
              <a:t> came after </a:t>
            </a:r>
            <a:r>
              <a:rPr lang="en-US" b="1" i="0" dirty="0">
                <a:solidFill>
                  <a:srgbClr val="273239"/>
                </a:solidFill>
                <a:effectLst/>
                <a:latin typeface="Times New Roman" panose="02020603050405020304" pitchFamily="18" charset="0"/>
                <a:cs typeface="Times New Roman" panose="02020603050405020304" pitchFamily="18" charset="0"/>
              </a:rPr>
              <a:t>2G</a:t>
            </a:r>
            <a:r>
              <a:rPr lang="en-US" b="0" i="0" dirty="0">
                <a:solidFill>
                  <a:srgbClr val="273239"/>
                </a:solidFill>
                <a:effectLst/>
                <a:latin typeface="Times New Roman" panose="02020603050405020304" pitchFamily="18" charset="0"/>
                <a:cs typeface="Times New Roman" panose="02020603050405020304" pitchFamily="18" charset="0"/>
              </a:rPr>
              <a:t> which used the concept of </a:t>
            </a:r>
            <a:r>
              <a:rPr lang="en-US" b="0" i="0" dirty="0">
                <a:solidFill>
                  <a:srgbClr val="C00000"/>
                </a:solidFill>
                <a:effectLst/>
                <a:latin typeface="Times New Roman" panose="02020603050405020304" pitchFamily="18" charset="0"/>
                <a:cs typeface="Times New Roman" panose="02020603050405020304" pitchFamily="18" charset="0"/>
              </a:rPr>
              <a:t>GPRS</a:t>
            </a:r>
            <a:r>
              <a:rPr lang="en-US" b="0" i="0" dirty="0">
                <a:solidFill>
                  <a:srgbClr val="273239"/>
                </a:solidFill>
                <a:effectLst/>
                <a:latin typeface="Times New Roman" panose="02020603050405020304" pitchFamily="18" charset="0"/>
                <a:cs typeface="Times New Roman" panose="02020603050405020304" pitchFamily="18" charset="0"/>
              </a:rPr>
              <a:t>. </a:t>
            </a:r>
            <a:endParaRPr lang="en-US" b="0" i="0" dirty="0" smtClean="0">
              <a:solidFill>
                <a:srgbClr val="273239"/>
              </a:solidFill>
              <a:effectLst/>
              <a:latin typeface="Times New Roman" panose="02020603050405020304" pitchFamily="18" charset="0"/>
              <a:cs typeface="Times New Roman" panose="02020603050405020304" pitchFamily="18" charset="0"/>
            </a:endParaRPr>
          </a:p>
          <a:p>
            <a:pPr algn="l" fontAlgn="base"/>
            <a:r>
              <a:rPr lang="en-US" b="0" i="0" dirty="0" smtClean="0">
                <a:solidFill>
                  <a:srgbClr val="C00000"/>
                </a:solidFill>
                <a:effectLst/>
                <a:latin typeface="Times New Roman" panose="02020603050405020304" pitchFamily="18" charset="0"/>
                <a:cs typeface="Times New Roman" panose="02020603050405020304" pitchFamily="18" charset="0"/>
              </a:rPr>
              <a:t>Streaming</a:t>
            </a:r>
            <a:r>
              <a:rPr lang="en-US" b="0" i="0" dirty="0" smtClean="0">
                <a:solidFill>
                  <a:srgbClr val="273239"/>
                </a:solidFill>
                <a:effectLst/>
                <a:latin typeface="Times New Roman" panose="02020603050405020304" pitchFamily="18" charset="0"/>
                <a:cs typeface="Times New Roman" panose="02020603050405020304" pitchFamily="18" charset="0"/>
              </a:rPr>
              <a:t> </a:t>
            </a:r>
            <a:r>
              <a:rPr lang="en-US" b="0" i="0" dirty="0">
                <a:solidFill>
                  <a:srgbClr val="273239"/>
                </a:solidFill>
                <a:effectLst/>
                <a:latin typeface="Times New Roman" panose="02020603050405020304" pitchFamily="18" charset="0"/>
                <a:cs typeface="Times New Roman" panose="02020603050405020304" pitchFamily="18" charset="0"/>
              </a:rPr>
              <a:t>was also introduced and mail services too. </a:t>
            </a:r>
            <a:endParaRPr lang="en-US" b="0" i="0" dirty="0" smtClean="0">
              <a:solidFill>
                <a:srgbClr val="273239"/>
              </a:solidFill>
              <a:effectLst/>
              <a:latin typeface="Times New Roman" panose="02020603050405020304" pitchFamily="18" charset="0"/>
              <a:cs typeface="Times New Roman" panose="02020603050405020304" pitchFamily="18" charset="0"/>
            </a:endParaRPr>
          </a:p>
          <a:p>
            <a:pPr algn="l" fontAlgn="base"/>
            <a:r>
              <a:rPr lang="en-US" b="0" i="0" dirty="0" smtClean="0">
                <a:solidFill>
                  <a:srgbClr val="273239"/>
                </a:solidFill>
                <a:effectLst/>
                <a:latin typeface="Times New Roman" panose="02020603050405020304" pitchFamily="18" charset="0"/>
                <a:cs typeface="Times New Roman" panose="02020603050405020304" pitchFamily="18" charset="0"/>
              </a:rPr>
              <a:t>Then </a:t>
            </a:r>
            <a:r>
              <a:rPr lang="en-US" b="0" i="0" dirty="0">
                <a:solidFill>
                  <a:srgbClr val="273239"/>
                </a:solidFill>
                <a:effectLst/>
                <a:latin typeface="Times New Roman" panose="02020603050405020304" pitchFamily="18" charset="0"/>
                <a:cs typeface="Times New Roman" panose="02020603050405020304" pitchFamily="18" charset="0"/>
              </a:rPr>
              <a:t>came </a:t>
            </a:r>
            <a:r>
              <a:rPr lang="en-US" b="1" i="0" dirty="0">
                <a:solidFill>
                  <a:srgbClr val="273239"/>
                </a:solidFill>
                <a:effectLst/>
                <a:latin typeface="Times New Roman" panose="02020603050405020304" pitchFamily="18" charset="0"/>
                <a:cs typeface="Times New Roman" panose="02020603050405020304" pitchFamily="18" charset="0"/>
              </a:rPr>
              <a:t>2.75G</a:t>
            </a:r>
            <a:r>
              <a:rPr lang="en-US" b="0" i="0" dirty="0">
                <a:solidFill>
                  <a:srgbClr val="273239"/>
                </a:solidFill>
                <a:effectLst/>
                <a:latin typeface="Times New Roman" panose="02020603050405020304" pitchFamily="18" charset="0"/>
                <a:cs typeface="Times New Roman" panose="02020603050405020304" pitchFamily="18" charset="0"/>
              </a:rPr>
              <a:t> or EDGE which was faster in providing services than 2.5G. </a:t>
            </a:r>
            <a:endParaRPr lang="en-US" b="0" i="0" dirty="0" smtClean="0">
              <a:solidFill>
                <a:srgbClr val="273239"/>
              </a:solidFill>
              <a:effectLst/>
              <a:latin typeface="Times New Roman" panose="02020603050405020304" pitchFamily="18" charset="0"/>
              <a:cs typeface="Times New Roman" panose="02020603050405020304" pitchFamily="18" charset="0"/>
            </a:endParaRPr>
          </a:p>
          <a:p>
            <a:pPr algn="l" fontAlgn="base"/>
            <a:r>
              <a:rPr lang="en-US" b="0" i="0" dirty="0" smtClean="0">
                <a:solidFill>
                  <a:srgbClr val="273239"/>
                </a:solidFill>
                <a:effectLst/>
                <a:latin typeface="Times New Roman" panose="02020603050405020304" pitchFamily="18" charset="0"/>
                <a:cs typeface="Times New Roman" panose="02020603050405020304" pitchFamily="18" charset="0"/>
              </a:rPr>
              <a:t>It </a:t>
            </a:r>
            <a:r>
              <a:rPr lang="en-US" b="0" i="0" dirty="0">
                <a:solidFill>
                  <a:srgbClr val="273239"/>
                </a:solidFill>
                <a:effectLst/>
                <a:latin typeface="Times New Roman" panose="02020603050405020304" pitchFamily="18" charset="0"/>
                <a:cs typeface="Times New Roman" panose="02020603050405020304" pitchFamily="18" charset="0"/>
              </a:rPr>
              <a:t>gave faster internet speed up to </a:t>
            </a:r>
            <a:r>
              <a:rPr lang="en-US" b="0" i="0" dirty="0">
                <a:solidFill>
                  <a:srgbClr val="C00000"/>
                </a:solidFill>
                <a:effectLst/>
                <a:latin typeface="Times New Roman" panose="02020603050405020304" pitchFamily="18" charset="0"/>
                <a:cs typeface="Times New Roman" panose="02020603050405020304" pitchFamily="18" charset="0"/>
              </a:rPr>
              <a:t>128kbps</a:t>
            </a:r>
            <a:r>
              <a:rPr lang="en-US" b="0" i="0" dirty="0">
                <a:solidFill>
                  <a:srgbClr val="273239"/>
                </a:solidFill>
                <a:effectLst/>
                <a:latin typeface="Times New Roman" panose="02020603050405020304" pitchFamily="18" charset="0"/>
                <a:cs typeface="Times New Roman" panose="02020603050405020304" pitchFamily="18" charset="0"/>
              </a:rPr>
              <a:t> and also used edge connection. </a:t>
            </a:r>
          </a:p>
          <a:p>
            <a:endParaRPr lang="en-IN" dirty="0"/>
          </a:p>
        </p:txBody>
      </p:sp>
    </p:spTree>
    <p:extLst>
      <p:ext uri="{BB962C8B-B14F-4D97-AF65-F5344CB8AC3E}">
        <p14:creationId xmlns:p14="http://schemas.microsoft.com/office/powerpoint/2010/main" val="28323488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9EF25DF-554A-EE16-013E-E629A2D7930D}"/>
              </a:ext>
            </a:extLst>
          </p:cNvPr>
          <p:cNvSpPr>
            <a:spLocks noGrp="1"/>
          </p:cNvSpPr>
          <p:nvPr>
            <p:ph idx="1"/>
          </p:nvPr>
        </p:nvSpPr>
        <p:spPr>
          <a:xfrm>
            <a:off x="698500" y="1253331"/>
            <a:ext cx="10515600" cy="4351338"/>
          </a:xfrm>
        </p:spPr>
        <p:txBody>
          <a:bodyPr/>
          <a:lstStyle/>
          <a:p>
            <a:pPr marL="0" indent="0" algn="l">
              <a:buNone/>
            </a:pPr>
            <a:r>
              <a:rPr lang="en-US" b="0" i="0" dirty="0">
                <a:solidFill>
                  <a:srgbClr val="333333"/>
                </a:solidFill>
                <a:effectLst/>
                <a:latin typeface="Times New Roman" panose="02020603050405020304" pitchFamily="18" charset="0"/>
                <a:cs typeface="Times New Roman" panose="02020603050405020304" pitchFamily="18" charset="0"/>
              </a:rPr>
              <a:t>Disadvantages of 2G system</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Low data rate</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Limited mobility</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Less features on mobile devices</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Limited number of users and hardware capability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64386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29DA185-979A-729C-9EE6-1E21311BFF01}"/>
              </a:ext>
            </a:extLst>
          </p:cNvPr>
          <p:cNvSpPr>
            <a:spLocks noGrp="1"/>
          </p:cNvSpPr>
          <p:nvPr>
            <p:ph idx="1"/>
          </p:nvPr>
        </p:nvSpPr>
        <p:spPr>
          <a:xfrm>
            <a:off x="511223" y="443410"/>
            <a:ext cx="10515600" cy="5547957"/>
          </a:xfrm>
        </p:spPr>
        <p:txBody>
          <a:bodyPr>
            <a:normAutofit/>
          </a:bodyPr>
          <a:lstStyle/>
          <a:p>
            <a:pPr marL="0" indent="0" algn="l">
              <a:buNone/>
            </a:pPr>
            <a:r>
              <a:rPr lang="en-US" b="1" i="0" dirty="0">
                <a:solidFill>
                  <a:srgbClr val="C00000"/>
                </a:solidFill>
                <a:effectLst/>
                <a:latin typeface="Times New Roman" panose="02020603050405020304" pitchFamily="18" charset="0"/>
                <a:cs typeface="Times New Roman" panose="02020603050405020304" pitchFamily="18" charset="0"/>
              </a:rPr>
              <a:t>2.5G and 2.75G system</a:t>
            </a:r>
          </a:p>
          <a:p>
            <a:pPr algn="just"/>
            <a:r>
              <a:rPr lang="en-US" b="0" i="0" dirty="0">
                <a:solidFill>
                  <a:srgbClr val="333333"/>
                </a:solidFill>
                <a:effectLst/>
                <a:latin typeface="Times New Roman" panose="02020603050405020304" pitchFamily="18" charset="0"/>
                <a:cs typeface="Times New Roman" panose="02020603050405020304" pitchFamily="18" charset="0"/>
              </a:rPr>
              <a:t>In order to support higher data rate, General Packet Radio Service (GPRS) was introduced and successfully deployed. </a:t>
            </a:r>
          </a:p>
          <a:p>
            <a:pPr algn="just"/>
            <a:r>
              <a:rPr lang="en-US" b="0" i="0" dirty="0">
                <a:solidFill>
                  <a:srgbClr val="333333"/>
                </a:solidFill>
                <a:effectLst/>
                <a:latin typeface="Times New Roman" panose="02020603050405020304" pitchFamily="18" charset="0"/>
                <a:cs typeface="Times New Roman" panose="02020603050405020304" pitchFamily="18" charset="0"/>
              </a:rPr>
              <a:t>GPRS was capable of data rate up to </a:t>
            </a:r>
            <a:r>
              <a:rPr lang="en-US" b="0" i="0" dirty="0">
                <a:solidFill>
                  <a:srgbClr val="C00000"/>
                </a:solidFill>
                <a:effectLst/>
                <a:latin typeface="Times New Roman" panose="02020603050405020304" pitchFamily="18" charset="0"/>
                <a:cs typeface="Times New Roman" panose="02020603050405020304" pitchFamily="18" charset="0"/>
              </a:rPr>
              <a:t>171kbps (maximum</a:t>
            </a:r>
            <a:r>
              <a:rPr lang="en-US" b="0" i="0" dirty="0">
                <a:solidFill>
                  <a:srgbClr val="333333"/>
                </a:solidFill>
                <a:effectLst/>
                <a:latin typeface="Times New Roman" panose="02020603050405020304" pitchFamily="18" charset="0"/>
                <a:cs typeface="Times New Roman" panose="02020603050405020304" pitchFamily="18" charset="0"/>
              </a:rPr>
              <a:t>).</a:t>
            </a:r>
            <a:br>
              <a:rPr lang="en-US" b="0" i="0" dirty="0">
                <a:solidFill>
                  <a:srgbClr val="333333"/>
                </a:solidFill>
                <a:effectLst/>
                <a:latin typeface="Times New Roman" panose="02020603050405020304" pitchFamily="18" charset="0"/>
                <a:cs typeface="Times New Roman" panose="02020603050405020304" pitchFamily="18" charset="0"/>
              </a:rPr>
            </a:br>
            <a:r>
              <a:rPr lang="en-US" b="0" i="0" dirty="0">
                <a:solidFill>
                  <a:srgbClr val="333333"/>
                </a:solidFill>
                <a:effectLst/>
                <a:latin typeface="Times New Roman" panose="02020603050405020304" pitchFamily="18" charset="0"/>
                <a:cs typeface="Times New Roman" panose="02020603050405020304" pitchFamily="18" charset="0"/>
              </a:rPr>
              <a:t>EDGE – Enhanced Data GSM Evolution also developed to improve data rate for GSM networks.</a:t>
            </a:r>
          </a:p>
          <a:p>
            <a:pPr algn="just"/>
            <a:r>
              <a:rPr lang="en-US" b="0" i="0" dirty="0">
                <a:solidFill>
                  <a:srgbClr val="333333"/>
                </a:solidFill>
                <a:effectLst/>
                <a:latin typeface="Times New Roman" panose="02020603050405020304" pitchFamily="18" charset="0"/>
                <a:cs typeface="Times New Roman" panose="02020603050405020304" pitchFamily="18" charset="0"/>
              </a:rPr>
              <a:t> EDGE was capable to support up to 473.6kbps (maximum</a:t>
            </a:r>
            <a:r>
              <a:rPr lang="en-US" b="0" i="0" dirty="0" smtClean="0">
                <a:solidFill>
                  <a:srgbClr val="333333"/>
                </a:solidFill>
                <a:effectLst/>
                <a:latin typeface="Times New Roman" panose="02020603050405020304" pitchFamily="18" charset="0"/>
                <a:cs typeface="Times New Roman" panose="02020603050405020304" pitchFamily="18" charset="0"/>
              </a:rPr>
              <a:t>).</a:t>
            </a:r>
          </a:p>
          <a:p>
            <a:pPr algn="just"/>
            <a:r>
              <a:rPr lang="en-US" b="0" i="0" dirty="0">
                <a:solidFill>
                  <a:srgbClr val="333333"/>
                </a:solidFill>
                <a:effectLst/>
                <a:latin typeface="Times New Roman" panose="02020603050405020304" pitchFamily="18" charset="0"/>
                <a:cs typeface="Times New Roman" panose="02020603050405020304" pitchFamily="18" charset="0"/>
              </a:rPr>
              <a:t/>
            </a:r>
            <a:br>
              <a:rPr lang="en-US" b="0" i="0" dirty="0">
                <a:solidFill>
                  <a:srgbClr val="333333"/>
                </a:solidFill>
                <a:effectLst/>
                <a:latin typeface="Times New Roman" panose="02020603050405020304" pitchFamily="18" charset="0"/>
                <a:cs typeface="Times New Roman" panose="02020603050405020304" pitchFamily="18" charset="0"/>
              </a:rPr>
            </a:br>
            <a:r>
              <a:rPr lang="en-US" b="0" i="0" dirty="0">
                <a:solidFill>
                  <a:srgbClr val="333333"/>
                </a:solidFill>
                <a:effectLst/>
                <a:latin typeface="Times New Roman" panose="02020603050405020304" pitchFamily="18" charset="0"/>
                <a:cs typeface="Times New Roman" panose="02020603050405020304" pitchFamily="18" charset="0"/>
              </a:rPr>
              <a:t>Another popular technology CDMA2000 was also introduced to support higher data rate for CDMA networks.</a:t>
            </a:r>
          </a:p>
          <a:p>
            <a:pPr algn="just"/>
            <a:r>
              <a:rPr lang="en-US" b="0" i="0" dirty="0">
                <a:solidFill>
                  <a:srgbClr val="333333"/>
                </a:solidFill>
                <a:effectLst/>
                <a:latin typeface="Times New Roman" panose="02020603050405020304" pitchFamily="18" charset="0"/>
                <a:cs typeface="Times New Roman" panose="02020603050405020304" pitchFamily="18" charset="0"/>
              </a:rPr>
              <a:t> This technology has the ability to provide up to </a:t>
            </a:r>
            <a:r>
              <a:rPr lang="en-US" b="0" i="0" dirty="0">
                <a:solidFill>
                  <a:srgbClr val="C00000"/>
                </a:solidFill>
                <a:effectLst/>
                <a:latin typeface="Times New Roman" panose="02020603050405020304" pitchFamily="18" charset="0"/>
                <a:cs typeface="Times New Roman" panose="02020603050405020304" pitchFamily="18" charset="0"/>
              </a:rPr>
              <a:t>384 kbps data rate </a:t>
            </a:r>
            <a:r>
              <a:rPr lang="en-US" b="0" i="0" dirty="0">
                <a:solidFill>
                  <a:srgbClr val="333333"/>
                </a:solidFill>
                <a:effectLst/>
                <a:latin typeface="source sans pro" panose="020B0503030403020204" pitchFamily="34" charset="0"/>
              </a:rPr>
              <a:t>(maximum).</a:t>
            </a:r>
          </a:p>
        </p:txBody>
      </p:sp>
    </p:spTree>
    <p:extLst>
      <p:ext uri="{BB962C8B-B14F-4D97-AF65-F5344CB8AC3E}">
        <p14:creationId xmlns:p14="http://schemas.microsoft.com/office/powerpoint/2010/main" val="2678401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E215A02-907D-2776-3198-31F041034D01}"/>
              </a:ext>
            </a:extLst>
          </p:cNvPr>
          <p:cNvSpPr>
            <a:spLocks noGrp="1"/>
          </p:cNvSpPr>
          <p:nvPr>
            <p:ph idx="1"/>
          </p:nvPr>
        </p:nvSpPr>
        <p:spPr>
          <a:xfrm>
            <a:off x="609600" y="669924"/>
            <a:ext cx="10515600" cy="5362386"/>
          </a:xfrm>
        </p:spPr>
        <p:txBody>
          <a:bodyPr>
            <a:normAutofit lnSpcReduction="10000"/>
          </a:bodyPr>
          <a:lstStyle/>
          <a:p>
            <a:pPr marL="0" indent="0" algn="l">
              <a:buNone/>
            </a:pPr>
            <a:r>
              <a:rPr lang="en-US" sz="3200" b="0" i="0" dirty="0">
                <a:solidFill>
                  <a:srgbClr val="C00000"/>
                </a:solidFill>
                <a:effectLst/>
                <a:latin typeface="Times New Roman" panose="02020603050405020304" pitchFamily="18" charset="0"/>
                <a:cs typeface="Times New Roman" panose="02020603050405020304" pitchFamily="18" charset="0"/>
              </a:rPr>
              <a:t>3G – Third generation communication </a:t>
            </a:r>
            <a:r>
              <a:rPr lang="en-US" sz="3200" b="0" i="0" dirty="0" smtClean="0">
                <a:solidFill>
                  <a:srgbClr val="C00000"/>
                </a:solidFill>
                <a:effectLst/>
                <a:latin typeface="Times New Roman" panose="02020603050405020304" pitchFamily="18" charset="0"/>
                <a:cs typeface="Times New Roman" panose="02020603050405020304" pitchFamily="18" charset="0"/>
              </a:rPr>
              <a:t>system</a:t>
            </a:r>
          </a:p>
          <a:p>
            <a:pPr marL="0" indent="0" algn="l">
              <a:buNone/>
            </a:pPr>
            <a:endParaRPr lang="en-US" sz="3200" b="0" i="0" dirty="0">
              <a:solidFill>
                <a:srgbClr val="C00000"/>
              </a:solidFill>
              <a:effectLst/>
              <a:latin typeface="Times New Roman" panose="02020603050405020304" pitchFamily="18" charset="0"/>
              <a:cs typeface="Times New Roman" panose="02020603050405020304" pitchFamily="18" charset="0"/>
            </a:endParaRPr>
          </a:p>
          <a:p>
            <a:pPr algn="l"/>
            <a:r>
              <a:rPr lang="en-US" b="0" i="0" dirty="0">
                <a:solidFill>
                  <a:srgbClr val="333333"/>
                </a:solidFill>
                <a:effectLst/>
                <a:latin typeface="Times New Roman" panose="02020603050405020304" pitchFamily="18" charset="0"/>
                <a:cs typeface="Times New Roman" panose="02020603050405020304" pitchFamily="18" charset="0"/>
              </a:rPr>
              <a:t>Third generation mobile communication started with the introduction of </a:t>
            </a:r>
            <a:r>
              <a:rPr lang="en-US" b="0" i="0" dirty="0">
                <a:solidFill>
                  <a:srgbClr val="C00000"/>
                </a:solidFill>
                <a:effectLst/>
                <a:latin typeface="Times New Roman" panose="02020603050405020304" pitchFamily="18" charset="0"/>
                <a:cs typeface="Times New Roman" panose="02020603050405020304" pitchFamily="18" charset="0"/>
              </a:rPr>
              <a:t>UMTS – Universal Mobile Terrestrial / Telecommunication Systems. </a:t>
            </a:r>
          </a:p>
          <a:p>
            <a:pPr algn="l"/>
            <a:r>
              <a:rPr lang="en-US" b="0" i="0" dirty="0">
                <a:solidFill>
                  <a:srgbClr val="333333"/>
                </a:solidFill>
                <a:effectLst/>
                <a:latin typeface="Times New Roman" panose="02020603050405020304" pitchFamily="18" charset="0"/>
                <a:cs typeface="Times New Roman" panose="02020603050405020304" pitchFamily="18" charset="0"/>
              </a:rPr>
              <a:t>UMTS has the data rate of </a:t>
            </a:r>
            <a:r>
              <a:rPr lang="en-US" b="0" i="0" dirty="0">
                <a:solidFill>
                  <a:srgbClr val="C00000"/>
                </a:solidFill>
                <a:effectLst/>
                <a:latin typeface="Times New Roman" panose="02020603050405020304" pitchFamily="18" charset="0"/>
                <a:cs typeface="Times New Roman" panose="02020603050405020304" pitchFamily="18" charset="0"/>
              </a:rPr>
              <a:t>384kbps</a:t>
            </a:r>
            <a:r>
              <a:rPr lang="en-US" b="0" i="0" dirty="0">
                <a:solidFill>
                  <a:srgbClr val="333333"/>
                </a:solidFill>
                <a:effectLst/>
                <a:latin typeface="Times New Roman" panose="02020603050405020304" pitchFamily="18" charset="0"/>
                <a:cs typeface="Times New Roman" panose="02020603050405020304" pitchFamily="18" charset="0"/>
              </a:rPr>
              <a:t> and it support </a:t>
            </a:r>
            <a:r>
              <a:rPr lang="en-US" b="0" i="0" dirty="0">
                <a:solidFill>
                  <a:srgbClr val="C00000"/>
                </a:solidFill>
                <a:effectLst/>
                <a:latin typeface="Times New Roman" panose="02020603050405020304" pitchFamily="18" charset="0"/>
                <a:cs typeface="Times New Roman" panose="02020603050405020304" pitchFamily="18" charset="0"/>
              </a:rPr>
              <a:t>video calling </a:t>
            </a:r>
            <a:r>
              <a:rPr lang="en-US" b="0" i="0" dirty="0">
                <a:solidFill>
                  <a:srgbClr val="333333"/>
                </a:solidFill>
                <a:effectLst/>
                <a:latin typeface="Times New Roman" panose="02020603050405020304" pitchFamily="18" charset="0"/>
                <a:cs typeface="Times New Roman" panose="02020603050405020304" pitchFamily="18" charset="0"/>
              </a:rPr>
              <a:t>for the first time on mobile devices.</a:t>
            </a:r>
          </a:p>
          <a:p>
            <a:pPr algn="l"/>
            <a:r>
              <a:rPr lang="en-US" b="0" i="0" dirty="0">
                <a:solidFill>
                  <a:srgbClr val="333333"/>
                </a:solidFill>
                <a:effectLst/>
                <a:latin typeface="Times New Roman" panose="02020603050405020304" pitchFamily="18" charset="0"/>
                <a:cs typeface="Times New Roman" panose="02020603050405020304" pitchFamily="18" charset="0"/>
              </a:rPr>
              <a:t>After the introduction of 3G mobile communication system, smart phones became popular across the globe. </a:t>
            </a:r>
          </a:p>
          <a:p>
            <a:pPr algn="l"/>
            <a:r>
              <a:rPr lang="en-US" b="0" i="0" dirty="0">
                <a:solidFill>
                  <a:srgbClr val="333333"/>
                </a:solidFill>
                <a:effectLst/>
                <a:latin typeface="Times New Roman" panose="02020603050405020304" pitchFamily="18" charset="0"/>
                <a:cs typeface="Times New Roman" panose="02020603050405020304" pitchFamily="18" charset="0"/>
              </a:rPr>
              <a:t>Specific applications were developed for smartphones which handles </a:t>
            </a:r>
            <a:r>
              <a:rPr lang="en-US" b="0" i="0" dirty="0">
                <a:solidFill>
                  <a:srgbClr val="C00000"/>
                </a:solidFill>
                <a:effectLst/>
                <a:latin typeface="Times New Roman" panose="02020603050405020304" pitchFamily="18" charset="0"/>
                <a:cs typeface="Times New Roman" panose="02020603050405020304" pitchFamily="18" charset="0"/>
              </a:rPr>
              <a:t>multimedia chat, email, video calling, games, social media and healthcare.</a:t>
            </a:r>
          </a:p>
          <a:p>
            <a:endParaRPr lang="en-IN" dirty="0">
              <a:solidFill>
                <a:srgbClr val="C00000"/>
              </a:solidFill>
            </a:endParaRPr>
          </a:p>
        </p:txBody>
      </p:sp>
    </p:spTree>
    <p:extLst>
      <p:ext uri="{BB962C8B-B14F-4D97-AF65-F5344CB8AC3E}">
        <p14:creationId xmlns:p14="http://schemas.microsoft.com/office/powerpoint/2010/main" val="37942623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46D070A-8065-CE90-B78E-5AC80CBA9889}"/>
              </a:ext>
            </a:extLst>
          </p:cNvPr>
          <p:cNvSpPr txBox="1"/>
          <p:nvPr/>
        </p:nvSpPr>
        <p:spPr>
          <a:xfrm>
            <a:off x="284813" y="149903"/>
            <a:ext cx="9668656" cy="7140416"/>
          </a:xfrm>
          <a:prstGeom prst="rect">
            <a:avLst/>
          </a:prstGeom>
          <a:noFill/>
        </p:spPr>
        <p:txBody>
          <a:bodyPr wrap="square">
            <a:spAutoFit/>
          </a:bodyPr>
          <a:lstStyle/>
          <a:p>
            <a:pPr algn="l" fontAlgn="base"/>
            <a:r>
              <a:rPr lang="en-US" sz="3200" b="1" i="0" dirty="0">
                <a:solidFill>
                  <a:srgbClr val="C00000"/>
                </a:solidFill>
                <a:effectLst/>
                <a:latin typeface="Times New Roman" panose="02020603050405020304" pitchFamily="18" charset="0"/>
                <a:cs typeface="Times New Roman" panose="02020603050405020304" pitchFamily="18" charset="0"/>
              </a:rPr>
              <a:t>3G (3rd Generation) </a:t>
            </a:r>
            <a:r>
              <a:rPr lang="en-US" sz="3200" b="1" i="0" dirty="0" smtClean="0">
                <a:solidFill>
                  <a:srgbClr val="C00000"/>
                </a:solidFill>
                <a:effectLst/>
                <a:latin typeface="Times New Roman" panose="02020603050405020304" pitchFamily="18" charset="0"/>
                <a:cs typeface="Times New Roman" panose="02020603050405020304" pitchFamily="18" charset="0"/>
              </a:rPr>
              <a:t>:</a:t>
            </a:r>
          </a:p>
          <a:p>
            <a:pPr algn="l" fontAlgn="base"/>
            <a:endParaRPr lang="en-US" sz="2800" b="0" i="0" dirty="0">
              <a:solidFill>
                <a:srgbClr val="C0000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The Internet system was improved.</a:t>
            </a:r>
          </a:p>
          <a:p>
            <a:pPr algn="l"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Better system and capacity.</a:t>
            </a:r>
          </a:p>
          <a:p>
            <a:pPr algn="l"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Offers high-speed wireless internet.</a:t>
            </a:r>
          </a:p>
          <a:p>
            <a:pPr algn="l"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The connection used was </a:t>
            </a:r>
            <a:r>
              <a:rPr lang="en-US" sz="2400" b="0" i="0" dirty="0">
                <a:solidFill>
                  <a:srgbClr val="C00000"/>
                </a:solidFill>
                <a:effectLst/>
                <a:latin typeface="Times New Roman" panose="02020603050405020304" pitchFamily="18" charset="0"/>
                <a:cs typeface="Times New Roman" panose="02020603050405020304" pitchFamily="18" charset="0"/>
              </a:rPr>
              <a:t>UMTS and WCMA</a:t>
            </a:r>
            <a:r>
              <a:rPr lang="en-US" sz="2400"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Speed:- </a:t>
            </a:r>
            <a:r>
              <a:rPr lang="en-US" sz="2400" b="0" i="0" dirty="0" smtClean="0">
                <a:solidFill>
                  <a:srgbClr val="273239"/>
                </a:solidFill>
                <a:effectLst/>
                <a:latin typeface="Times New Roman" panose="02020603050405020304" pitchFamily="18" charset="0"/>
                <a:cs typeface="Times New Roman" panose="02020603050405020304" pitchFamily="18" charset="0"/>
              </a:rPr>
              <a:t>2Mbps</a:t>
            </a:r>
            <a:r>
              <a:rPr lang="en-US" sz="2400" b="0" i="0" dirty="0">
                <a:solidFill>
                  <a:srgbClr val="273239"/>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Higher data rate</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Video calling</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Enhanced security, more number of users and coverage</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Mobile app support</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Multimedia message support</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Location tracking and maps</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Better web browsing</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TV streaming</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High quality 3D games</a:t>
            </a:r>
          </a:p>
          <a:p>
            <a:pPr algn="l" fontAlgn="base">
              <a:buFont typeface="Arial" panose="020B0604020202020204" pitchFamily="34" charset="0"/>
              <a:buChar char="•"/>
            </a:pPr>
            <a:endParaRPr lang="en-US" sz="2400" b="0" i="0" dirty="0">
              <a:solidFill>
                <a:srgbClr val="273239"/>
              </a:solidFill>
              <a:effectLst/>
              <a:latin typeface="urw-din"/>
            </a:endParaRPr>
          </a:p>
          <a:p>
            <a:pPr algn="l" fontAlgn="base">
              <a:buFont typeface="Arial" panose="020B0604020202020204" pitchFamily="34" charset="0"/>
              <a:buChar char="•"/>
            </a:pPr>
            <a:endParaRPr lang="en-US" sz="2400" b="0" i="0" dirty="0">
              <a:solidFill>
                <a:srgbClr val="273239"/>
              </a:solidFill>
              <a:effectLst/>
              <a:latin typeface="urw-din"/>
            </a:endParaRPr>
          </a:p>
          <a:p>
            <a:pPr algn="l" fontAlgn="base"/>
            <a:endParaRPr lang="en-US" b="0" i="0" dirty="0">
              <a:solidFill>
                <a:srgbClr val="273239"/>
              </a:solidFill>
              <a:effectLst/>
              <a:latin typeface="urw-din"/>
            </a:endParaRPr>
          </a:p>
        </p:txBody>
      </p:sp>
    </p:spTree>
    <p:extLst>
      <p:ext uri="{BB962C8B-B14F-4D97-AF65-F5344CB8AC3E}">
        <p14:creationId xmlns:p14="http://schemas.microsoft.com/office/powerpoint/2010/main" val="10369040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A085A81-6123-A4D0-11FF-EC199E00A4F1}"/>
              </a:ext>
            </a:extLst>
          </p:cNvPr>
          <p:cNvSpPr>
            <a:spLocks noGrp="1"/>
          </p:cNvSpPr>
          <p:nvPr>
            <p:ph idx="1"/>
          </p:nvPr>
        </p:nvSpPr>
        <p:spPr>
          <a:xfrm>
            <a:off x="292100" y="263524"/>
            <a:ext cx="11671300" cy="6175375"/>
          </a:xfrm>
        </p:spPr>
        <p:txBody>
          <a:bodyPr>
            <a:normAutofit fontScale="92500" lnSpcReduction="20000"/>
          </a:bodyPr>
          <a:lstStyle/>
          <a:p>
            <a:pPr marL="0" indent="0" algn="l">
              <a:buNone/>
            </a:pPr>
            <a:r>
              <a:rPr lang="en-US" sz="3600" b="1" i="0" dirty="0">
                <a:solidFill>
                  <a:srgbClr val="C00000"/>
                </a:solidFill>
                <a:effectLst/>
                <a:latin typeface="Times New Roman" panose="02020603050405020304" pitchFamily="18" charset="0"/>
                <a:cs typeface="Times New Roman" panose="02020603050405020304" pitchFamily="18" charset="0"/>
              </a:rPr>
              <a:t>3.5G to 3.75 Systems</a:t>
            </a:r>
          </a:p>
          <a:p>
            <a:pPr algn="just"/>
            <a:r>
              <a:rPr lang="en-US" b="0" i="0" dirty="0">
                <a:solidFill>
                  <a:srgbClr val="333333"/>
                </a:solidFill>
                <a:effectLst/>
                <a:latin typeface="Times New Roman" panose="02020603050405020304" pitchFamily="18" charset="0"/>
                <a:cs typeface="Times New Roman" panose="02020603050405020304" pitchFamily="18" charset="0"/>
              </a:rPr>
              <a:t>In order to enhance data rate in existing 3G networks, another two technology improvements are introduced to network. </a:t>
            </a:r>
            <a:endParaRPr lang="en-US" b="0" i="0" dirty="0" smtClean="0">
              <a:solidFill>
                <a:srgbClr val="333333"/>
              </a:solidFill>
              <a:effectLst/>
              <a:latin typeface="Times New Roman" panose="02020603050405020304" pitchFamily="18" charset="0"/>
              <a:cs typeface="Times New Roman" panose="02020603050405020304" pitchFamily="18" charset="0"/>
            </a:endParaRPr>
          </a:p>
          <a:p>
            <a:pPr algn="just"/>
            <a:r>
              <a:rPr lang="en-US" b="0" i="0" dirty="0" smtClean="0">
                <a:solidFill>
                  <a:srgbClr val="C00000"/>
                </a:solidFill>
                <a:effectLst/>
                <a:latin typeface="Times New Roman" panose="02020603050405020304" pitchFamily="18" charset="0"/>
                <a:cs typeface="Times New Roman" panose="02020603050405020304" pitchFamily="18" charset="0"/>
              </a:rPr>
              <a:t>HSDPA </a:t>
            </a:r>
            <a:r>
              <a:rPr lang="en-US" b="0" i="0" dirty="0">
                <a:solidFill>
                  <a:srgbClr val="C00000"/>
                </a:solidFill>
                <a:effectLst/>
                <a:latin typeface="Times New Roman" panose="02020603050405020304" pitchFamily="18" charset="0"/>
                <a:cs typeface="Times New Roman" panose="02020603050405020304" pitchFamily="18" charset="0"/>
              </a:rPr>
              <a:t>– High Speed Downlink Packet access and </a:t>
            </a:r>
            <a:endParaRPr lang="en-US" b="0" i="0" dirty="0" smtClean="0">
              <a:solidFill>
                <a:srgbClr val="C00000"/>
              </a:solidFill>
              <a:effectLst/>
              <a:latin typeface="Times New Roman" panose="02020603050405020304" pitchFamily="18" charset="0"/>
              <a:cs typeface="Times New Roman" panose="02020603050405020304" pitchFamily="18" charset="0"/>
            </a:endParaRPr>
          </a:p>
          <a:p>
            <a:pPr algn="just"/>
            <a:r>
              <a:rPr lang="en-US" b="0" i="0" dirty="0" smtClean="0">
                <a:solidFill>
                  <a:srgbClr val="C00000"/>
                </a:solidFill>
                <a:effectLst/>
                <a:latin typeface="Times New Roman" panose="02020603050405020304" pitchFamily="18" charset="0"/>
                <a:cs typeface="Times New Roman" panose="02020603050405020304" pitchFamily="18" charset="0"/>
              </a:rPr>
              <a:t>HSUPA </a:t>
            </a:r>
            <a:r>
              <a:rPr lang="en-US" b="0" i="0" dirty="0">
                <a:solidFill>
                  <a:srgbClr val="C00000"/>
                </a:solidFill>
                <a:effectLst/>
                <a:latin typeface="Times New Roman" panose="02020603050405020304" pitchFamily="18" charset="0"/>
                <a:cs typeface="Times New Roman" panose="02020603050405020304" pitchFamily="18" charset="0"/>
              </a:rPr>
              <a:t>– High Speed Uplink Packet Access, developed and deployed to the 3G networks. </a:t>
            </a:r>
            <a:endParaRPr lang="en-US" b="0" i="0" dirty="0" smtClean="0">
              <a:solidFill>
                <a:srgbClr val="C00000"/>
              </a:solidFill>
              <a:effectLst/>
              <a:latin typeface="Times New Roman" panose="02020603050405020304" pitchFamily="18" charset="0"/>
              <a:cs typeface="Times New Roman" panose="02020603050405020304" pitchFamily="18" charset="0"/>
            </a:endParaRPr>
          </a:p>
          <a:p>
            <a:pPr algn="just"/>
            <a:r>
              <a:rPr lang="en-US" b="0" i="0" dirty="0" smtClean="0">
                <a:solidFill>
                  <a:srgbClr val="C00000"/>
                </a:solidFill>
                <a:effectLst/>
                <a:latin typeface="Times New Roman" panose="02020603050405020304" pitchFamily="18" charset="0"/>
                <a:cs typeface="Times New Roman" panose="02020603050405020304" pitchFamily="18" charset="0"/>
              </a:rPr>
              <a:t>3.5G </a:t>
            </a:r>
            <a:r>
              <a:rPr lang="en-US" b="0" i="0" dirty="0">
                <a:solidFill>
                  <a:srgbClr val="C00000"/>
                </a:solidFill>
                <a:effectLst/>
                <a:latin typeface="Times New Roman" panose="02020603050405020304" pitchFamily="18" charset="0"/>
                <a:cs typeface="Times New Roman" panose="02020603050405020304" pitchFamily="18" charset="0"/>
              </a:rPr>
              <a:t>network can support up to </a:t>
            </a:r>
            <a:r>
              <a:rPr lang="en-US" b="0" i="0" dirty="0" smtClean="0">
                <a:solidFill>
                  <a:srgbClr val="C00000"/>
                </a:solidFill>
                <a:effectLst/>
                <a:latin typeface="Times New Roman" panose="02020603050405020304" pitchFamily="18" charset="0"/>
                <a:cs typeface="Times New Roman" panose="02020603050405020304" pitchFamily="18" charset="0"/>
              </a:rPr>
              <a:t>2Mbps </a:t>
            </a:r>
            <a:r>
              <a:rPr lang="en-US" b="0" i="0" dirty="0">
                <a:solidFill>
                  <a:srgbClr val="C00000"/>
                </a:solidFill>
                <a:effectLst/>
                <a:latin typeface="Times New Roman" panose="02020603050405020304" pitchFamily="18" charset="0"/>
                <a:cs typeface="Times New Roman" panose="02020603050405020304" pitchFamily="18" charset="0"/>
              </a:rPr>
              <a:t>data rate.</a:t>
            </a:r>
          </a:p>
          <a:p>
            <a:pPr algn="just"/>
            <a:r>
              <a:rPr lang="en-US" b="0" i="0" dirty="0">
                <a:solidFill>
                  <a:srgbClr val="333333"/>
                </a:solidFill>
                <a:effectLst/>
                <a:latin typeface="Times New Roman" panose="02020603050405020304" pitchFamily="18" charset="0"/>
                <a:cs typeface="Times New Roman" panose="02020603050405020304" pitchFamily="18" charset="0"/>
              </a:rPr>
              <a:t>3.75 system is an improved version of 3G network with </a:t>
            </a:r>
            <a:r>
              <a:rPr lang="en-US" b="0" i="0" dirty="0">
                <a:solidFill>
                  <a:srgbClr val="C00000"/>
                </a:solidFill>
                <a:effectLst/>
                <a:latin typeface="Times New Roman" panose="02020603050405020304" pitchFamily="18" charset="0"/>
                <a:cs typeface="Times New Roman" panose="02020603050405020304" pitchFamily="18" charset="0"/>
              </a:rPr>
              <a:t>HSPA+ High Speed Packet Access plus</a:t>
            </a:r>
            <a:r>
              <a:rPr lang="en-US" b="0" i="0" dirty="0">
                <a:solidFill>
                  <a:srgbClr val="333333"/>
                </a:solidFill>
                <a:effectLst/>
                <a:latin typeface="Times New Roman" panose="02020603050405020304" pitchFamily="18" charset="0"/>
                <a:cs typeface="Times New Roman" panose="02020603050405020304" pitchFamily="18" charset="0"/>
              </a:rPr>
              <a:t>. Later this system will evolve into more powerful 3.9G system known as </a:t>
            </a:r>
            <a:r>
              <a:rPr lang="en-US" b="0" i="0" u="sng" dirty="0" smtClean="0">
                <a:solidFill>
                  <a:srgbClr val="1E73BE"/>
                </a:solidFill>
                <a:effectLst/>
                <a:latin typeface="Times New Roman" panose="02020603050405020304" pitchFamily="18" charset="0"/>
                <a:cs typeface="Times New Roman" panose="02020603050405020304" pitchFamily="18" charset="0"/>
              </a:rPr>
              <a:t>LTE</a:t>
            </a:r>
            <a:r>
              <a:rPr lang="en-US" b="0" i="0" dirty="0">
                <a:solidFill>
                  <a:srgbClr val="333333"/>
                </a:solidFill>
                <a:effectLst/>
                <a:latin typeface="Times New Roman" panose="02020603050405020304" pitchFamily="18" charset="0"/>
                <a:cs typeface="Times New Roman" panose="02020603050405020304" pitchFamily="18" charset="0"/>
              </a:rPr>
              <a:t> (Long Term Evolution).</a:t>
            </a:r>
          </a:p>
          <a:p>
            <a:pPr marL="0" indent="0" algn="just">
              <a:buNone/>
            </a:pPr>
            <a:r>
              <a:rPr lang="en-US" b="1" i="0" dirty="0">
                <a:solidFill>
                  <a:srgbClr val="C00000"/>
                </a:solidFill>
                <a:effectLst/>
                <a:latin typeface="Times New Roman" panose="02020603050405020304" pitchFamily="18" charset="0"/>
                <a:cs typeface="Times New Roman" panose="02020603050405020304" pitchFamily="18" charset="0"/>
              </a:rPr>
              <a:t>Disadvantages of 3G systems</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Expensive spectrum licenses</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Costly infrastructure, equipment and implementation</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Higher bandwidth requirements to support higher data rate</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Costly mobile devices</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Compatibility with older generation 2G system and frequency band</a:t>
            </a:r>
            <a:r>
              <a:rPr lang="en-US" b="0" i="0" dirty="0">
                <a:solidFill>
                  <a:srgbClr val="333333"/>
                </a:solidFill>
                <a:effectLst/>
                <a:latin typeface="source sans pro" panose="020B0503030403020204" pitchFamily="34" charset="0"/>
              </a:rPr>
              <a:t>s</a:t>
            </a:r>
          </a:p>
          <a:p>
            <a:pPr algn="just"/>
            <a:endParaRPr lang="en-IN" dirty="0"/>
          </a:p>
        </p:txBody>
      </p:sp>
    </p:spTree>
    <p:extLst>
      <p:ext uri="{BB962C8B-B14F-4D97-AF65-F5344CB8AC3E}">
        <p14:creationId xmlns:p14="http://schemas.microsoft.com/office/powerpoint/2010/main" val="28494006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D656BC4-B370-0541-B026-C50B15850775}"/>
              </a:ext>
            </a:extLst>
          </p:cNvPr>
          <p:cNvSpPr>
            <a:spLocks noGrp="1"/>
          </p:cNvSpPr>
          <p:nvPr>
            <p:ph idx="1"/>
          </p:nvPr>
        </p:nvSpPr>
        <p:spPr>
          <a:xfrm>
            <a:off x="406400" y="339724"/>
            <a:ext cx="11531600" cy="6607175"/>
          </a:xfrm>
        </p:spPr>
        <p:txBody>
          <a:bodyPr>
            <a:normAutofit/>
          </a:bodyPr>
          <a:lstStyle/>
          <a:p>
            <a:pPr marL="0" indent="0" algn="l">
              <a:buNone/>
            </a:pPr>
            <a:r>
              <a:rPr lang="en-US" sz="3200" b="0" i="0" dirty="0">
                <a:solidFill>
                  <a:srgbClr val="C00000"/>
                </a:solidFill>
                <a:effectLst/>
                <a:latin typeface="Times New Roman" panose="02020603050405020304" pitchFamily="18" charset="0"/>
                <a:cs typeface="Times New Roman" panose="02020603050405020304" pitchFamily="18" charset="0"/>
              </a:rPr>
              <a:t>4G – Fourth generation communication </a:t>
            </a:r>
            <a:r>
              <a:rPr lang="en-US" sz="3200" b="0" i="0" dirty="0" smtClean="0">
                <a:solidFill>
                  <a:srgbClr val="C00000"/>
                </a:solidFill>
                <a:effectLst/>
                <a:latin typeface="Times New Roman" panose="02020603050405020304" pitchFamily="18" charset="0"/>
                <a:cs typeface="Times New Roman" panose="02020603050405020304" pitchFamily="18" charset="0"/>
              </a:rPr>
              <a:t>system</a:t>
            </a:r>
          </a:p>
          <a:p>
            <a:pPr marL="0" indent="0" algn="l">
              <a:buNone/>
            </a:pPr>
            <a:endParaRPr lang="en-US" sz="3200" b="0" i="0" dirty="0">
              <a:solidFill>
                <a:srgbClr val="C00000"/>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4G systems are enhanced version of 3G networks developed by IEEE, offers </a:t>
            </a:r>
            <a:r>
              <a:rPr lang="en-US" b="0" i="0" dirty="0">
                <a:solidFill>
                  <a:srgbClr val="C00000"/>
                </a:solidFill>
                <a:effectLst/>
                <a:latin typeface="Times New Roman" panose="02020603050405020304" pitchFamily="18" charset="0"/>
                <a:cs typeface="Times New Roman" panose="02020603050405020304" pitchFamily="18" charset="0"/>
              </a:rPr>
              <a:t>higher data rate and capable to handle more advanced multimedia services</a:t>
            </a:r>
            <a:r>
              <a:rPr lang="en-US" b="0" i="0" dirty="0">
                <a:solidFill>
                  <a:srgbClr val="333333"/>
                </a:solidFill>
                <a:effectLst/>
                <a:latin typeface="Times New Roman" panose="02020603050405020304" pitchFamily="18" charset="0"/>
                <a:cs typeface="Times New Roman" panose="02020603050405020304" pitchFamily="18" charset="0"/>
              </a:rPr>
              <a:t>. </a:t>
            </a:r>
          </a:p>
          <a:p>
            <a:pPr algn="just"/>
            <a:r>
              <a:rPr lang="en-US" b="0" i="0" dirty="0">
                <a:solidFill>
                  <a:srgbClr val="333333"/>
                </a:solidFill>
                <a:effectLst/>
                <a:latin typeface="Times New Roman" panose="02020603050405020304" pitchFamily="18" charset="0"/>
                <a:cs typeface="Times New Roman" panose="02020603050405020304" pitchFamily="18" charset="0"/>
              </a:rPr>
              <a:t>LTE and LTE advanced wireless technology used in 4th generation systems. </a:t>
            </a:r>
          </a:p>
          <a:p>
            <a:pPr algn="just"/>
            <a:r>
              <a:rPr lang="en-US" b="0" i="0" dirty="0">
                <a:solidFill>
                  <a:srgbClr val="333333"/>
                </a:solidFill>
                <a:effectLst/>
                <a:latin typeface="Times New Roman" panose="02020603050405020304" pitchFamily="18" charset="0"/>
                <a:cs typeface="Times New Roman" panose="02020603050405020304" pitchFamily="18" charset="0"/>
              </a:rPr>
              <a:t>Furthermore, it has </a:t>
            </a:r>
            <a:r>
              <a:rPr lang="en-US" b="0" i="0" dirty="0">
                <a:solidFill>
                  <a:srgbClr val="C00000"/>
                </a:solidFill>
                <a:effectLst/>
                <a:latin typeface="Times New Roman" panose="02020603050405020304" pitchFamily="18" charset="0"/>
                <a:cs typeface="Times New Roman" panose="02020603050405020304" pitchFamily="18" charset="0"/>
              </a:rPr>
              <a:t>compatibility with previous version</a:t>
            </a:r>
            <a:r>
              <a:rPr lang="en-US" b="0" i="0" dirty="0">
                <a:solidFill>
                  <a:srgbClr val="333333"/>
                </a:solidFill>
                <a:effectLst/>
                <a:latin typeface="Times New Roman" panose="02020603050405020304" pitchFamily="18" charset="0"/>
                <a:cs typeface="Times New Roman" panose="02020603050405020304" pitchFamily="18" charset="0"/>
              </a:rPr>
              <a:t> thus easier deployment and upgrade of LTE and LTE advanced networks are possible.</a:t>
            </a:r>
          </a:p>
          <a:p>
            <a:pPr algn="just"/>
            <a:r>
              <a:rPr lang="en-US" b="0" i="0" dirty="0">
                <a:solidFill>
                  <a:srgbClr val="C00000"/>
                </a:solidFill>
                <a:effectLst/>
                <a:latin typeface="Times New Roman" panose="02020603050405020304" pitchFamily="18" charset="0"/>
                <a:cs typeface="Times New Roman" panose="02020603050405020304" pitchFamily="18" charset="0"/>
              </a:rPr>
              <a:t>Simultaneous transmission of voice and data is possible </a:t>
            </a:r>
            <a:r>
              <a:rPr lang="en-US" b="0" i="0" dirty="0">
                <a:solidFill>
                  <a:srgbClr val="333333"/>
                </a:solidFill>
                <a:effectLst/>
                <a:latin typeface="Times New Roman" panose="02020603050405020304" pitchFamily="18" charset="0"/>
                <a:cs typeface="Times New Roman" panose="02020603050405020304" pitchFamily="18" charset="0"/>
              </a:rPr>
              <a:t>with LTE system which significantly improve data rate. </a:t>
            </a:r>
          </a:p>
          <a:p>
            <a:pPr algn="just"/>
            <a:r>
              <a:rPr lang="en-US" b="0" i="0" dirty="0">
                <a:solidFill>
                  <a:srgbClr val="333333"/>
                </a:solidFill>
                <a:effectLst/>
                <a:latin typeface="Times New Roman" panose="02020603050405020304" pitchFamily="18" charset="0"/>
                <a:cs typeface="Times New Roman" panose="02020603050405020304" pitchFamily="18" charset="0"/>
              </a:rPr>
              <a:t>All services including voice services can be transmitted over IP packets.</a:t>
            </a:r>
          </a:p>
          <a:p>
            <a:pPr algn="just"/>
            <a:r>
              <a:rPr lang="en-US" b="0" i="0" dirty="0">
                <a:solidFill>
                  <a:srgbClr val="333333"/>
                </a:solidFill>
                <a:effectLst/>
                <a:latin typeface="Times New Roman" panose="02020603050405020304" pitchFamily="18" charset="0"/>
                <a:cs typeface="Times New Roman" panose="02020603050405020304" pitchFamily="18" charset="0"/>
              </a:rPr>
              <a:t> Complex modulation schemes and carrier aggregation is used to multiply uplink / downlink capacity.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3109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CAE4862-515A-83E9-7C49-58C948FF4885}"/>
              </a:ext>
            </a:extLst>
          </p:cNvPr>
          <p:cNvSpPr>
            <a:spLocks noGrp="1"/>
          </p:cNvSpPr>
          <p:nvPr>
            <p:ph idx="1"/>
          </p:nvPr>
        </p:nvSpPr>
        <p:spPr>
          <a:xfrm>
            <a:off x="619836" y="911225"/>
            <a:ext cx="10515600" cy="4351338"/>
          </a:xfrm>
        </p:spPr>
        <p:txBody>
          <a:bodyPr>
            <a:normAutofit fontScale="92500" lnSpcReduction="10000"/>
          </a:bodyPr>
          <a:lstStyle/>
          <a:p>
            <a:pPr algn="just" fontAlgn="base"/>
            <a:r>
              <a:rPr lang="en-US" sz="2800" b="1" i="0" dirty="0">
                <a:solidFill>
                  <a:srgbClr val="273239"/>
                </a:solidFill>
                <a:effectLst/>
                <a:latin typeface="urw-din"/>
              </a:rPr>
              <a:t>4G (4th Generation) :</a:t>
            </a:r>
            <a:endParaRPr lang="en-US" sz="2800" b="0" i="0" dirty="0">
              <a:solidFill>
                <a:srgbClr val="273239"/>
              </a:solidFill>
              <a:effectLst/>
              <a:latin typeface="urw-din"/>
            </a:endParaRPr>
          </a:p>
          <a:p>
            <a:pPr algn="just" fontAlgn="base">
              <a:buFont typeface="Arial" panose="020B0604020202020204" pitchFamily="34" charset="0"/>
              <a:buChar char="•"/>
            </a:pPr>
            <a:r>
              <a:rPr lang="en-US" sz="2800" b="0" i="0" dirty="0">
                <a:solidFill>
                  <a:srgbClr val="273239"/>
                </a:solidFill>
                <a:effectLst/>
                <a:latin typeface="urw-din"/>
              </a:rPr>
              <a:t>IP-based protocols.</a:t>
            </a:r>
          </a:p>
          <a:p>
            <a:pPr algn="just" fontAlgn="base">
              <a:buFont typeface="Arial" panose="020B0604020202020204" pitchFamily="34" charset="0"/>
              <a:buChar char="•"/>
            </a:pPr>
            <a:r>
              <a:rPr lang="en-US" sz="2800" b="0" i="0" dirty="0">
                <a:solidFill>
                  <a:srgbClr val="273239"/>
                </a:solidFill>
                <a:effectLst/>
                <a:latin typeface="urw-din"/>
              </a:rPr>
              <a:t>LTE (Long term evaluation) was mainly for the internet.</a:t>
            </a:r>
          </a:p>
          <a:p>
            <a:pPr algn="just" fontAlgn="base">
              <a:buFont typeface="Arial" panose="020B0604020202020204" pitchFamily="34" charset="0"/>
              <a:buChar char="•"/>
            </a:pPr>
            <a:r>
              <a:rPr lang="en-US" sz="2800" b="0" i="0" dirty="0">
                <a:solidFill>
                  <a:srgbClr val="273239"/>
                </a:solidFill>
                <a:effectLst/>
                <a:latin typeface="urw-din"/>
              </a:rPr>
              <a:t>Vo-LTE (Voice over LTE) is for both voice and the internet.</a:t>
            </a:r>
          </a:p>
          <a:p>
            <a:pPr algn="just" fontAlgn="base">
              <a:buFont typeface="Arial" panose="020B0604020202020204" pitchFamily="34" charset="0"/>
              <a:buChar char="•"/>
            </a:pPr>
            <a:r>
              <a:rPr lang="en-US" sz="2800" b="0" i="0" dirty="0">
                <a:solidFill>
                  <a:srgbClr val="273239"/>
                </a:solidFill>
                <a:effectLst/>
                <a:latin typeface="urw-din"/>
              </a:rPr>
              <a:t>Freedom and flexibility to select any desired service with reasonable QoS.</a:t>
            </a:r>
          </a:p>
          <a:p>
            <a:pPr algn="just" fontAlgn="base">
              <a:buFont typeface="Arial" panose="020B0604020202020204" pitchFamily="34" charset="0"/>
              <a:buChar char="•"/>
            </a:pPr>
            <a:r>
              <a:rPr lang="en-US" sz="2800" b="0" i="0" dirty="0">
                <a:solidFill>
                  <a:srgbClr val="273239"/>
                </a:solidFill>
                <a:effectLst/>
                <a:latin typeface="urw-din"/>
              </a:rPr>
              <a:t>High usability.</a:t>
            </a:r>
          </a:p>
          <a:p>
            <a:pPr algn="just" fontAlgn="base">
              <a:buFont typeface="Arial" panose="020B0604020202020204" pitchFamily="34" charset="0"/>
              <a:buChar char="•"/>
            </a:pPr>
            <a:r>
              <a:rPr lang="en-US" sz="2800" b="0" i="0" dirty="0">
                <a:solidFill>
                  <a:srgbClr val="273239"/>
                </a:solidFill>
                <a:effectLst/>
                <a:latin typeface="urw-din"/>
              </a:rPr>
              <a:t>Supports multimedia service at a low transmission cost.</a:t>
            </a:r>
          </a:p>
          <a:p>
            <a:pPr algn="just" fontAlgn="base">
              <a:buFont typeface="Arial" panose="020B0604020202020204" pitchFamily="34" charset="0"/>
              <a:buChar char="•"/>
            </a:pPr>
            <a:r>
              <a:rPr lang="en-US" sz="2800" b="0" i="0" dirty="0">
                <a:solidFill>
                  <a:srgbClr val="273239"/>
                </a:solidFill>
                <a:effectLst/>
                <a:latin typeface="urw-din"/>
              </a:rPr>
              <a:t>HD Quality Streaming.</a:t>
            </a:r>
          </a:p>
          <a:p>
            <a:pPr algn="just" fontAlgn="base">
              <a:buFont typeface="Arial" panose="020B0604020202020204" pitchFamily="34" charset="0"/>
              <a:buChar char="•"/>
            </a:pPr>
            <a:r>
              <a:rPr lang="en-US" sz="2800" b="0" i="0" dirty="0">
                <a:solidFill>
                  <a:srgbClr val="273239"/>
                </a:solidFill>
                <a:effectLst/>
                <a:latin typeface="urw-din"/>
              </a:rPr>
              <a:t>Speed:-</a:t>
            </a:r>
            <a:r>
              <a:rPr lang="en-US" sz="2800" b="0" i="0" dirty="0" smtClean="0">
                <a:solidFill>
                  <a:srgbClr val="273239"/>
                </a:solidFill>
                <a:effectLst/>
                <a:latin typeface="urw-din"/>
              </a:rPr>
              <a:t>100Mbps</a:t>
            </a:r>
            <a:endParaRPr lang="en-IN" dirty="0"/>
          </a:p>
        </p:txBody>
      </p:sp>
    </p:spTree>
    <p:extLst>
      <p:ext uri="{BB962C8B-B14F-4D97-AF65-F5344CB8AC3E}">
        <p14:creationId xmlns:p14="http://schemas.microsoft.com/office/powerpoint/2010/main" val="1682740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2D38B7C-445D-A39D-45E4-F1764EAD9FFB}"/>
              </a:ext>
            </a:extLst>
          </p:cNvPr>
          <p:cNvSpPr>
            <a:spLocks noGrp="1"/>
          </p:cNvSpPr>
          <p:nvPr>
            <p:ph idx="1"/>
          </p:nvPr>
        </p:nvSpPr>
        <p:spPr/>
        <p:txBody>
          <a:bodyPr/>
          <a:lstStyle/>
          <a:p>
            <a:pPr marL="0" indent="0" algn="just">
              <a:buNone/>
            </a:pPr>
            <a:r>
              <a:rPr lang="en-US" b="1"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Disadvantages of 4G system</a:t>
            </a:r>
          </a:p>
          <a:p>
            <a:pPr algn="just">
              <a:buFont typeface="Arial" panose="020B0604020202020204" pitchFamily="34" charset="0"/>
              <a:buChar char="•"/>
            </a:pP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Expensive hardware and infrastructure</a:t>
            </a:r>
          </a:p>
          <a:p>
            <a:pPr algn="just">
              <a:buFont typeface="Arial" panose="020B0604020202020204" pitchFamily="34" charset="0"/>
              <a:buChar char="•"/>
            </a:pP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Costly spectrum (most countries, frequency bands are too expensive)</a:t>
            </a:r>
          </a:p>
          <a:p>
            <a:pPr algn="just">
              <a:buFont typeface="Arial" panose="020B0604020202020204" pitchFamily="34" charset="0"/>
              <a:buChar char="•"/>
            </a:pP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High end mobile devices compatible with 4G technology required, which is costly</a:t>
            </a:r>
          </a:p>
          <a:p>
            <a:pPr algn="just">
              <a:buFont typeface="Arial" panose="020B0604020202020204" pitchFamily="34" charset="0"/>
              <a:buChar char="•"/>
            </a:pP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Wide deployment and upgrade is time consuming</a:t>
            </a:r>
          </a:p>
          <a:p>
            <a:pPr algn="just"/>
            <a:endParaRPr lang="en-IN" dirty="0"/>
          </a:p>
        </p:txBody>
      </p:sp>
    </p:spTree>
    <p:extLst>
      <p:ext uri="{BB962C8B-B14F-4D97-AF65-F5344CB8AC3E}">
        <p14:creationId xmlns:p14="http://schemas.microsoft.com/office/powerpoint/2010/main" val="2154695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5378F0-6C27-4538-8C65-94C6055D58D8}"/>
              </a:ext>
            </a:extLst>
          </p:cNvPr>
          <p:cNvSpPr>
            <a:spLocks noGrp="1"/>
          </p:cNvSpPr>
          <p:nvPr>
            <p:ph type="ctrTitle"/>
          </p:nvPr>
        </p:nvSpPr>
        <p:spPr>
          <a:xfrm>
            <a:off x="6527881" y="1430993"/>
            <a:ext cx="4488135" cy="1819620"/>
          </a:xfrm>
        </p:spPr>
        <p:txBody>
          <a:bodyPr>
            <a:normAutofit fontScale="90000"/>
          </a:bodyPr>
          <a:lstStyle/>
          <a:p>
            <a:r>
              <a:rPr lang="en-IN" dirty="0">
                <a:latin typeface="Algerian" panose="04020705040A02060702" pitchFamily="82" charset="0"/>
              </a:rPr>
              <a:t> Multiple Access Techniques</a:t>
            </a:r>
          </a:p>
        </p:txBody>
      </p:sp>
      <p:pic>
        <p:nvPicPr>
          <p:cNvPr id="1026" name="Picture 2">
            <a:extLst>
              <a:ext uri="{FF2B5EF4-FFF2-40B4-BE49-F238E27FC236}">
                <a16:creationId xmlns:a16="http://schemas.microsoft.com/office/drawing/2014/main" xmlns="" id="{08F93AB6-F4E7-4E38-AB3D-F042CA0E7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
            <a:ext cx="556591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569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C03420-5274-9E2A-2054-EA4F4E97F66B}"/>
              </a:ext>
            </a:extLst>
          </p:cNvPr>
          <p:cNvSpPr>
            <a:spLocks noGrp="1"/>
          </p:cNvSpPr>
          <p:nvPr>
            <p:ph idx="1"/>
          </p:nvPr>
        </p:nvSpPr>
        <p:spPr>
          <a:xfrm>
            <a:off x="0" y="154153"/>
            <a:ext cx="11036300" cy="6703848"/>
          </a:xfrm>
        </p:spPr>
        <p:txBody>
          <a:bodyPr>
            <a:normAutofit/>
          </a:bodyPr>
          <a:lstStyle/>
          <a:p>
            <a:pPr marL="0" indent="0" algn="l">
              <a:buNone/>
            </a:pPr>
            <a:r>
              <a:rPr lang="en-US" sz="3200" b="0" i="0" dirty="0">
                <a:solidFill>
                  <a:srgbClr val="C00000"/>
                </a:solidFill>
                <a:effectLst/>
                <a:latin typeface="Times New Roman" panose="02020603050405020304" pitchFamily="18" charset="0"/>
                <a:cs typeface="Times New Roman" panose="02020603050405020304" pitchFamily="18" charset="0"/>
              </a:rPr>
              <a:t>5G – Fifth generation communication system</a:t>
            </a:r>
          </a:p>
          <a:p>
            <a:pPr marL="0" indent="0" algn="l">
              <a:buNone/>
            </a:pP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5G network is using advanced technologies to deliver </a:t>
            </a:r>
            <a:r>
              <a:rPr lang="en-US" sz="2400" b="0" i="0" dirty="0">
                <a:solidFill>
                  <a:srgbClr val="C00000"/>
                </a:solidFill>
                <a:effectLst/>
                <a:latin typeface="Times New Roman" panose="02020603050405020304" pitchFamily="18" charset="0"/>
                <a:cs typeface="Times New Roman" panose="02020603050405020304" pitchFamily="18" charset="0"/>
              </a:rPr>
              <a:t>ultra fast internet and multimedia experience for customers. </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Existing LTE advanced networks will transform into supercharged 5G networks in future.</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In earlier deployments, 5G network will function </a:t>
            </a:r>
            <a:r>
              <a:rPr lang="en-US" sz="2400" b="0" i="0" dirty="0">
                <a:solidFill>
                  <a:srgbClr val="C00000"/>
                </a:solidFill>
                <a:effectLst/>
                <a:latin typeface="Times New Roman" panose="02020603050405020304" pitchFamily="18" charset="0"/>
                <a:cs typeface="Times New Roman" panose="02020603050405020304" pitchFamily="18" charset="0"/>
              </a:rPr>
              <a:t>in </a:t>
            </a:r>
            <a:r>
              <a:rPr lang="en-US" sz="2400" b="0" i="0" dirty="0" smtClean="0">
                <a:solidFill>
                  <a:srgbClr val="C00000"/>
                </a:solidFill>
                <a:effectLst/>
                <a:latin typeface="Times New Roman" panose="02020603050405020304" pitchFamily="18" charset="0"/>
                <a:cs typeface="Times New Roman" panose="02020603050405020304" pitchFamily="18" charset="0"/>
              </a:rPr>
              <a:t>non-standalone </a:t>
            </a:r>
            <a:r>
              <a:rPr lang="en-US" sz="2400" b="0" i="0" dirty="0">
                <a:solidFill>
                  <a:srgbClr val="C00000"/>
                </a:solidFill>
                <a:effectLst/>
                <a:latin typeface="Times New Roman" panose="02020603050405020304" pitchFamily="18" charset="0"/>
                <a:cs typeface="Times New Roman" panose="02020603050405020304" pitchFamily="18" charset="0"/>
              </a:rPr>
              <a:t>mode and standalone mode.</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 In </a:t>
            </a:r>
            <a:r>
              <a:rPr lang="en-US" sz="2400" b="0" i="0" dirty="0" smtClean="0">
                <a:solidFill>
                  <a:srgbClr val="333333"/>
                </a:solidFill>
                <a:effectLst/>
                <a:latin typeface="Times New Roman" panose="02020603050405020304" pitchFamily="18" charset="0"/>
                <a:cs typeface="Times New Roman" panose="02020603050405020304" pitchFamily="18" charset="0"/>
              </a:rPr>
              <a:t>non-standalone </a:t>
            </a:r>
            <a:r>
              <a:rPr lang="en-US" sz="2400" b="0" i="0" dirty="0">
                <a:solidFill>
                  <a:srgbClr val="333333"/>
                </a:solidFill>
                <a:effectLst/>
                <a:latin typeface="Times New Roman" panose="02020603050405020304" pitchFamily="18" charset="0"/>
                <a:cs typeface="Times New Roman" panose="02020603050405020304" pitchFamily="18" charset="0"/>
              </a:rPr>
              <a:t>mode </a:t>
            </a:r>
            <a:r>
              <a:rPr lang="en-US" sz="2400" b="0" i="0" dirty="0">
                <a:solidFill>
                  <a:srgbClr val="C00000"/>
                </a:solidFill>
                <a:effectLst/>
                <a:latin typeface="Times New Roman" panose="02020603050405020304" pitchFamily="18" charset="0"/>
                <a:cs typeface="Times New Roman" panose="02020603050405020304" pitchFamily="18" charset="0"/>
              </a:rPr>
              <a:t>both LTE spectrum and 5G-NR spectrum will be used together.</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a:solidFill>
                  <a:srgbClr val="C00000"/>
                </a:solidFill>
                <a:effectLst/>
                <a:latin typeface="Times New Roman" panose="02020603050405020304" pitchFamily="18" charset="0"/>
                <a:cs typeface="Times New Roman" panose="02020603050405020304" pitchFamily="18" charset="0"/>
              </a:rPr>
              <a:t>Control signaling will be connected to LTE core network in non standalone mode</a:t>
            </a:r>
            <a:r>
              <a:rPr lang="en-US" sz="2400" b="0" i="0" dirty="0">
                <a:solidFill>
                  <a:srgbClr val="333333"/>
                </a:solidFill>
                <a:effectLst/>
                <a:latin typeface="Times New Roman" panose="02020603050405020304" pitchFamily="18" charset="0"/>
                <a:cs typeface="Times New Roman" panose="02020603050405020304" pitchFamily="18" charset="0"/>
              </a:rPr>
              <a:t>.</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In order to achieve higher data rate, </a:t>
            </a:r>
            <a:r>
              <a:rPr lang="en-US" sz="2400" dirty="0">
                <a:solidFill>
                  <a:srgbClr val="C00000"/>
                </a:solidFill>
                <a:latin typeface="Times New Roman" panose="02020603050405020304" pitchFamily="18" charset="0"/>
                <a:cs typeface="Times New Roman" panose="02020603050405020304" pitchFamily="18" charset="0"/>
              </a:rPr>
              <a:t>5G technology </a:t>
            </a:r>
            <a:r>
              <a:rPr lang="en-US" sz="2400" b="0" i="0" dirty="0">
                <a:solidFill>
                  <a:srgbClr val="333333"/>
                </a:solidFill>
                <a:effectLst/>
                <a:latin typeface="Times New Roman" panose="02020603050405020304" pitchFamily="18" charset="0"/>
                <a:cs typeface="Times New Roman" panose="02020603050405020304" pitchFamily="18" charset="0"/>
              </a:rPr>
              <a:t>will use </a:t>
            </a:r>
            <a:r>
              <a:rPr lang="en-US" sz="2400" b="0" i="0" dirty="0">
                <a:solidFill>
                  <a:srgbClr val="C00000"/>
                </a:solidFill>
                <a:effectLst/>
                <a:latin typeface="Times New Roman" panose="02020603050405020304" pitchFamily="18" charset="0"/>
                <a:cs typeface="Times New Roman" panose="02020603050405020304" pitchFamily="18" charset="0"/>
              </a:rPr>
              <a:t>millimeter waves </a:t>
            </a:r>
            <a:r>
              <a:rPr lang="en-US" sz="2400" b="0" i="0" dirty="0">
                <a:solidFill>
                  <a:srgbClr val="333333"/>
                </a:solidFill>
                <a:effectLst/>
                <a:latin typeface="Times New Roman" panose="02020603050405020304" pitchFamily="18" charset="0"/>
                <a:cs typeface="Times New Roman" panose="02020603050405020304" pitchFamily="18" charset="0"/>
              </a:rPr>
              <a:t>and </a:t>
            </a:r>
            <a:r>
              <a:rPr lang="en-US" sz="2400" b="0" i="0" dirty="0">
                <a:solidFill>
                  <a:srgbClr val="C00000"/>
                </a:solidFill>
                <a:effectLst/>
                <a:latin typeface="Times New Roman" panose="02020603050405020304" pitchFamily="18" charset="0"/>
                <a:cs typeface="Times New Roman" panose="02020603050405020304" pitchFamily="18" charset="0"/>
              </a:rPr>
              <a:t>unlicensed spectrum for data transmission</a:t>
            </a:r>
            <a:r>
              <a:rPr lang="en-US" sz="2400" b="0" i="0" dirty="0">
                <a:solidFill>
                  <a:srgbClr val="333333"/>
                </a:solidFill>
                <a:effectLst/>
                <a:latin typeface="Times New Roman" panose="02020603050405020304" pitchFamily="18" charset="0"/>
                <a:cs typeface="Times New Roman" panose="02020603050405020304" pitchFamily="18" charset="0"/>
              </a:rPr>
              <a:t>. </a:t>
            </a:r>
            <a:endParaRPr lang="en-US" sz="2400" b="0" i="0" dirty="0" smtClean="0">
              <a:solidFill>
                <a:srgbClr val="333333"/>
              </a:solidFill>
              <a:effectLst/>
              <a:latin typeface="Times New Roman" panose="02020603050405020304" pitchFamily="18" charset="0"/>
              <a:cs typeface="Times New Roman" panose="02020603050405020304" pitchFamily="18" charset="0"/>
            </a:endParaRPr>
          </a:p>
          <a:p>
            <a:pPr algn="just"/>
            <a:r>
              <a:rPr lang="en-US" sz="2400" b="0" i="0" dirty="0" smtClean="0">
                <a:solidFill>
                  <a:srgbClr val="C00000"/>
                </a:solidFill>
                <a:effectLst/>
                <a:latin typeface="Times New Roman" panose="02020603050405020304" pitchFamily="18" charset="0"/>
                <a:cs typeface="Times New Roman" panose="02020603050405020304" pitchFamily="18" charset="0"/>
              </a:rPr>
              <a:t>Complex </a:t>
            </a:r>
            <a:r>
              <a:rPr lang="en-US" sz="2400" b="0" i="0" dirty="0">
                <a:solidFill>
                  <a:srgbClr val="C00000"/>
                </a:solidFill>
                <a:effectLst/>
                <a:latin typeface="Times New Roman" panose="02020603050405020304" pitchFamily="18" charset="0"/>
                <a:cs typeface="Times New Roman" panose="02020603050405020304" pitchFamily="18" charset="0"/>
              </a:rPr>
              <a:t>modulation technique </a:t>
            </a:r>
            <a:r>
              <a:rPr lang="en-US" sz="2400" b="0" i="0" dirty="0">
                <a:solidFill>
                  <a:srgbClr val="333333"/>
                </a:solidFill>
                <a:effectLst/>
                <a:latin typeface="Times New Roman" panose="02020603050405020304" pitchFamily="18" charset="0"/>
                <a:cs typeface="Times New Roman" panose="02020603050405020304" pitchFamily="18" charset="0"/>
              </a:rPr>
              <a:t>has been developed to support massive data rate for </a:t>
            </a:r>
            <a:r>
              <a:rPr lang="en-US" sz="2400" dirty="0">
                <a:solidFill>
                  <a:srgbClr val="C00000"/>
                </a:solidFill>
                <a:latin typeface="Times New Roman" panose="02020603050405020304" pitchFamily="18" charset="0"/>
                <a:cs typeface="Times New Roman" panose="02020603050405020304" pitchFamily="18" charset="0"/>
              </a:rPr>
              <a:t>Internet of Things</a:t>
            </a:r>
            <a:r>
              <a:rPr lang="en-US" sz="2400" u="sng" dirty="0">
                <a:solidFill>
                  <a:srgbClr val="1E73BE"/>
                </a:solidFill>
                <a:latin typeface="Times New Roman" panose="02020603050405020304" pitchFamily="18" charset="0"/>
                <a:cs typeface="Times New Roman" panose="02020603050405020304" pitchFamily="18" charset="0"/>
              </a:rPr>
              <a:t>.</a:t>
            </a:r>
            <a:endParaRPr lang="en-US" sz="2400" b="0" i="0" dirty="0">
              <a:solidFill>
                <a:srgbClr val="333333"/>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244175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3CC32D4-E69E-CCF3-7910-7E120AD4768F}"/>
              </a:ext>
            </a:extLst>
          </p:cNvPr>
          <p:cNvSpPr>
            <a:spLocks noGrp="1"/>
          </p:cNvSpPr>
          <p:nvPr>
            <p:ph idx="1"/>
          </p:nvPr>
        </p:nvSpPr>
        <p:spPr>
          <a:xfrm>
            <a:off x="165100" y="408213"/>
            <a:ext cx="11315700" cy="6340929"/>
          </a:xfrm>
        </p:spPr>
        <p:txBody>
          <a:bodyPr>
            <a:normAutofit/>
          </a:bodyPr>
          <a:lstStyle/>
          <a:p>
            <a:pPr marL="0" indent="0" algn="l">
              <a:buNone/>
            </a:pPr>
            <a:r>
              <a:rPr lang="en-US" sz="3200" b="1" i="0" dirty="0">
                <a:solidFill>
                  <a:srgbClr val="C00000"/>
                </a:solidFill>
                <a:effectLst/>
                <a:latin typeface="Times New Roman" panose="02020603050405020304" pitchFamily="18" charset="0"/>
                <a:cs typeface="Times New Roman" panose="02020603050405020304" pitchFamily="18" charset="0"/>
              </a:rPr>
              <a:t>Key features of 5G </a:t>
            </a:r>
            <a:r>
              <a:rPr lang="en-US" sz="3200" b="1" i="0" dirty="0" smtClean="0">
                <a:solidFill>
                  <a:srgbClr val="C00000"/>
                </a:solidFill>
                <a:effectLst/>
                <a:latin typeface="Times New Roman" panose="02020603050405020304" pitchFamily="18" charset="0"/>
                <a:cs typeface="Times New Roman" panose="02020603050405020304" pitchFamily="18" charset="0"/>
              </a:rPr>
              <a:t>technology</a:t>
            </a:r>
          </a:p>
          <a:p>
            <a:pPr marL="0" indent="0" algn="l">
              <a:buNone/>
            </a:pPr>
            <a:endParaRPr lang="en-US" sz="3200" b="1" i="0" dirty="0">
              <a:solidFill>
                <a:srgbClr val="C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Ultra fast mobile internet up to </a:t>
            </a:r>
            <a:r>
              <a:rPr lang="en-US" b="0" i="0" dirty="0">
                <a:solidFill>
                  <a:srgbClr val="C00000"/>
                </a:solidFill>
                <a:effectLst/>
                <a:latin typeface="Times New Roman" panose="02020603050405020304" pitchFamily="18" charset="0"/>
                <a:cs typeface="Times New Roman" panose="02020603050405020304" pitchFamily="18" charset="0"/>
              </a:rPr>
              <a:t>10Gbps</a:t>
            </a:r>
          </a:p>
          <a:p>
            <a:pPr algn="l">
              <a:buFont typeface="Arial" panose="020B0604020202020204" pitchFamily="34" charset="0"/>
              <a:buChar char="•"/>
            </a:pPr>
            <a:r>
              <a:rPr lang="en-US" b="0" i="0" dirty="0">
                <a:solidFill>
                  <a:srgbClr val="C00000"/>
                </a:solidFill>
                <a:effectLst/>
                <a:latin typeface="Times New Roman" panose="02020603050405020304" pitchFamily="18" charset="0"/>
                <a:cs typeface="Times New Roman" panose="02020603050405020304" pitchFamily="18" charset="0"/>
              </a:rPr>
              <a:t>Low latency in milliseconds </a:t>
            </a:r>
            <a:r>
              <a:rPr lang="en-US" b="0" i="0" dirty="0">
                <a:solidFill>
                  <a:srgbClr val="333333"/>
                </a:solidFill>
                <a:effectLst/>
                <a:latin typeface="Times New Roman" panose="02020603050405020304" pitchFamily="18" charset="0"/>
                <a:cs typeface="Times New Roman" panose="02020603050405020304" pitchFamily="18" charset="0"/>
              </a:rPr>
              <a:t>(significant for mission critical applications)</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Total </a:t>
            </a:r>
            <a:r>
              <a:rPr lang="en-US" b="0" i="0" dirty="0">
                <a:solidFill>
                  <a:srgbClr val="C00000"/>
                </a:solidFill>
                <a:effectLst/>
                <a:latin typeface="Times New Roman" panose="02020603050405020304" pitchFamily="18" charset="0"/>
                <a:cs typeface="Times New Roman" panose="02020603050405020304" pitchFamily="18" charset="0"/>
              </a:rPr>
              <a:t>cost deduction </a:t>
            </a:r>
            <a:r>
              <a:rPr lang="en-US" b="0" i="0" dirty="0">
                <a:solidFill>
                  <a:srgbClr val="333333"/>
                </a:solidFill>
                <a:effectLst/>
                <a:latin typeface="Times New Roman" panose="02020603050405020304" pitchFamily="18" charset="0"/>
                <a:cs typeface="Times New Roman" panose="02020603050405020304" pitchFamily="18" charset="0"/>
              </a:rPr>
              <a:t>for data</a:t>
            </a:r>
          </a:p>
          <a:p>
            <a:pPr algn="l">
              <a:buFont typeface="Arial" panose="020B0604020202020204" pitchFamily="34" charset="0"/>
              <a:buChar char="•"/>
            </a:pPr>
            <a:r>
              <a:rPr lang="en-US" b="0" i="0" dirty="0">
                <a:solidFill>
                  <a:srgbClr val="C00000"/>
                </a:solidFill>
                <a:effectLst/>
                <a:latin typeface="Times New Roman" panose="02020603050405020304" pitchFamily="18" charset="0"/>
                <a:cs typeface="Times New Roman" panose="02020603050405020304" pitchFamily="18" charset="0"/>
              </a:rPr>
              <a:t>Higher security and reliable network</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Uses technologies like </a:t>
            </a:r>
            <a:r>
              <a:rPr lang="en-US" b="0" i="0" dirty="0">
                <a:solidFill>
                  <a:srgbClr val="C00000"/>
                </a:solidFill>
                <a:effectLst/>
                <a:latin typeface="Times New Roman" panose="02020603050405020304" pitchFamily="18" charset="0"/>
                <a:cs typeface="Times New Roman" panose="02020603050405020304" pitchFamily="18" charset="0"/>
              </a:rPr>
              <a:t>small cells, beam forming to improve efficiency</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Forward compatibility network offers further enhancements in future</a:t>
            </a:r>
          </a:p>
          <a:p>
            <a:pPr algn="l">
              <a:buFont typeface="Arial" panose="020B0604020202020204" pitchFamily="34" charset="0"/>
              <a:buChar char="•"/>
            </a:pPr>
            <a:r>
              <a:rPr lang="en-US" b="0" i="0" dirty="0">
                <a:solidFill>
                  <a:srgbClr val="C00000"/>
                </a:solidFill>
                <a:effectLst/>
                <a:latin typeface="Times New Roman" panose="02020603050405020304" pitchFamily="18" charset="0"/>
                <a:cs typeface="Times New Roman" panose="02020603050405020304" pitchFamily="18" charset="0"/>
              </a:rPr>
              <a:t>Cloud based infrastructure </a:t>
            </a:r>
            <a:r>
              <a:rPr lang="en-US" b="0" i="0" dirty="0">
                <a:solidFill>
                  <a:srgbClr val="333333"/>
                </a:solidFill>
                <a:effectLst/>
                <a:latin typeface="Times New Roman" panose="02020603050405020304" pitchFamily="18" charset="0"/>
                <a:cs typeface="Times New Roman" panose="02020603050405020304" pitchFamily="18" charset="0"/>
              </a:rPr>
              <a:t>offers power efficiency, easy maintenance and upgrade of hardware</a:t>
            </a:r>
          </a:p>
          <a:p>
            <a:endParaRPr lang="en-IN" dirty="0"/>
          </a:p>
        </p:txBody>
      </p:sp>
    </p:spTree>
    <p:extLst>
      <p:ext uri="{BB962C8B-B14F-4D97-AF65-F5344CB8AC3E}">
        <p14:creationId xmlns:p14="http://schemas.microsoft.com/office/powerpoint/2010/main" val="4895868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060AC-882A-FAD2-A853-92FB726707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931ED85-CB32-BC60-D0B9-20C07E495CD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C243F83C-0AAB-05FD-278D-40EADAFB3C1A}"/>
              </a:ext>
            </a:extLst>
          </p:cNvPr>
          <p:cNvPicPr>
            <a:picLocks noChangeAspect="1"/>
          </p:cNvPicPr>
          <p:nvPr/>
        </p:nvPicPr>
        <p:blipFill>
          <a:blip r:embed="rId2"/>
          <a:stretch>
            <a:fillRect/>
          </a:stretch>
        </p:blipFill>
        <p:spPr>
          <a:xfrm>
            <a:off x="203200" y="0"/>
            <a:ext cx="11658599" cy="6502682"/>
          </a:xfrm>
          <a:prstGeom prst="rect">
            <a:avLst/>
          </a:prstGeom>
        </p:spPr>
      </p:pic>
    </p:spTree>
    <p:extLst>
      <p:ext uri="{BB962C8B-B14F-4D97-AF65-F5344CB8AC3E}">
        <p14:creationId xmlns:p14="http://schemas.microsoft.com/office/powerpoint/2010/main" val="23245764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68B72A-43AD-538D-1FE4-AB79908EAC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3E36FE1D-CB64-9214-BE51-7D8971F0E3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B1E5F33F-CFE0-63BB-263D-B9A311E0C92A}"/>
              </a:ext>
            </a:extLst>
          </p:cNvPr>
          <p:cNvPicPr>
            <a:picLocks noChangeAspect="1"/>
          </p:cNvPicPr>
          <p:nvPr/>
        </p:nvPicPr>
        <p:blipFill>
          <a:blip r:embed="rId2"/>
          <a:stretch>
            <a:fillRect/>
          </a:stretch>
        </p:blipFill>
        <p:spPr>
          <a:xfrm>
            <a:off x="188685" y="1"/>
            <a:ext cx="11829143" cy="6743700"/>
          </a:xfrm>
          <a:prstGeom prst="rect">
            <a:avLst/>
          </a:prstGeom>
        </p:spPr>
      </p:pic>
    </p:spTree>
    <p:extLst>
      <p:ext uri="{BB962C8B-B14F-4D97-AF65-F5344CB8AC3E}">
        <p14:creationId xmlns:p14="http://schemas.microsoft.com/office/powerpoint/2010/main" val="26583761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438D6C-968A-4D58-0641-D5AA6521188B}"/>
              </a:ext>
            </a:extLst>
          </p:cNvPr>
          <p:cNvSpPr>
            <a:spLocks noGrp="1"/>
          </p:cNvSpPr>
          <p:nvPr>
            <p:ph type="title"/>
          </p:nvPr>
        </p:nvSpPr>
        <p:spPr/>
        <p:txBody>
          <a:bodyPr>
            <a:normAutofit/>
          </a:bodyPr>
          <a:lstStyle/>
          <a:p>
            <a:pPr fontAlgn="base"/>
            <a:r>
              <a:rPr lang="en-US" sz="3600" b="1" i="0" dirty="0">
                <a:solidFill>
                  <a:srgbClr val="C00000"/>
                </a:solidFill>
                <a:effectLst/>
                <a:latin typeface="sofia-pro"/>
              </a:rPr>
              <a:t>What is 5G Wireless Technology and How it Works?</a:t>
            </a:r>
          </a:p>
        </p:txBody>
      </p:sp>
      <p:sp>
        <p:nvSpPr>
          <p:cNvPr id="4" name="Rectangle 1">
            <a:extLst>
              <a:ext uri="{FF2B5EF4-FFF2-40B4-BE49-F238E27FC236}">
                <a16:creationId xmlns:a16="http://schemas.microsoft.com/office/drawing/2014/main" xmlns="" id="{021B1B5E-7726-46BF-6F92-2A6A03A61A8C}"/>
              </a:ext>
            </a:extLst>
          </p:cNvPr>
          <p:cNvSpPr>
            <a:spLocks noGrp="1" noChangeArrowheads="1"/>
          </p:cNvSpPr>
          <p:nvPr>
            <p:ph idx="1"/>
          </p:nvPr>
        </p:nvSpPr>
        <p:spPr bwMode="auto">
          <a:xfrm>
            <a:off x="838200" y="2924179"/>
            <a:ext cx="9594954"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According to Robert J. </a:t>
            </a:r>
            <a:r>
              <a:rPr kumimoji="0" lang="en-US" altLang="en-US" b="0" i="0" u="none" strike="noStrike" cap="none" normalizeH="0" baseline="0" dirty="0" err="1">
                <a:ln>
                  <a:noFill/>
                </a:ln>
                <a:solidFill>
                  <a:srgbClr val="273239"/>
                </a:solidFill>
                <a:effectLst/>
                <a:latin typeface="Times New Roman" panose="02020603050405020304" pitchFamily="18" charset="0"/>
                <a:cs typeface="Times New Roman" panose="02020603050405020304" pitchFamily="18" charset="0"/>
              </a:rPr>
              <a:t>Topol</a:t>
            </a:r>
            <a:r>
              <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Intel’s General Manager for 5G Business and Technology,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5G will be the post-smartphone era. But phones are the first place to launch because they’re such an anchor in our lives from a connectivity standpoint.</a:t>
            </a:r>
            <a:endParaRPr kumimoji="0" lang="en-US" altLang="en-US" sz="4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58021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1D2234-6317-8173-D386-13BCD7E991A3}"/>
              </a:ext>
            </a:extLst>
          </p:cNvPr>
          <p:cNvSpPr>
            <a:spLocks noGrp="1"/>
          </p:cNvSpPr>
          <p:nvPr>
            <p:ph type="title"/>
          </p:nvPr>
        </p:nvSpPr>
        <p:spPr>
          <a:xfrm>
            <a:off x="635000" y="132896"/>
            <a:ext cx="10515600" cy="939019"/>
          </a:xfrm>
        </p:spPr>
        <p:txBody>
          <a:bodyPr>
            <a:normAutofit/>
          </a:bodyPr>
          <a:lstStyle/>
          <a:p>
            <a:r>
              <a:rPr lang="en-US" sz="3600" b="1" i="0" dirty="0">
                <a:solidFill>
                  <a:srgbClr val="C00000"/>
                </a:solidFill>
                <a:effectLst/>
                <a:latin typeface="urw-din"/>
              </a:rPr>
              <a:t>Introduction to 5G Wireless Technology</a:t>
            </a:r>
            <a:endParaRPr lang="en-IN" sz="3600" dirty="0">
              <a:solidFill>
                <a:srgbClr val="C00000"/>
              </a:solidFill>
            </a:endParaRPr>
          </a:p>
        </p:txBody>
      </p:sp>
      <p:sp>
        <p:nvSpPr>
          <p:cNvPr id="3" name="Content Placeholder 2">
            <a:extLst>
              <a:ext uri="{FF2B5EF4-FFF2-40B4-BE49-F238E27FC236}">
                <a16:creationId xmlns:a16="http://schemas.microsoft.com/office/drawing/2014/main" xmlns="" id="{01DD984A-68D0-94AF-AC8F-80F16B46C680}"/>
              </a:ext>
            </a:extLst>
          </p:cNvPr>
          <p:cNvSpPr>
            <a:spLocks noGrp="1"/>
          </p:cNvSpPr>
          <p:nvPr>
            <p:ph idx="1"/>
          </p:nvPr>
        </p:nvSpPr>
        <p:spPr>
          <a:xfrm>
            <a:off x="355243" y="1216024"/>
            <a:ext cx="11452486" cy="5054147"/>
          </a:xfrm>
        </p:spPr>
        <p:txBody>
          <a:bodyPr>
            <a:normAutofit lnSpcReduction="10000"/>
          </a:bodyPr>
          <a:lstStyle/>
          <a:p>
            <a:pPr algn="l" fontAlgn="base"/>
            <a:r>
              <a:rPr lang="en-US" b="0" i="0" dirty="0">
                <a:solidFill>
                  <a:srgbClr val="273239"/>
                </a:solidFill>
                <a:effectLst/>
                <a:latin typeface="Times New Roman" panose="02020603050405020304" pitchFamily="18" charset="0"/>
                <a:cs typeface="Times New Roman" panose="02020603050405020304" pitchFamily="18" charset="0"/>
              </a:rPr>
              <a:t>5G Wireless Technology is the 5th generation of mobile networks and an evolution from the current 4G LTE networks. </a:t>
            </a:r>
          </a:p>
          <a:p>
            <a:pPr algn="l" fontAlgn="base"/>
            <a:r>
              <a:rPr lang="en-US" b="0" i="0" dirty="0">
                <a:solidFill>
                  <a:srgbClr val="273239"/>
                </a:solidFill>
                <a:effectLst/>
                <a:latin typeface="Times New Roman" panose="02020603050405020304" pitchFamily="18" charset="0"/>
                <a:cs typeface="Times New Roman" panose="02020603050405020304" pitchFamily="18" charset="0"/>
              </a:rPr>
              <a:t>It is specially designed to fulfill the </a:t>
            </a:r>
            <a:r>
              <a:rPr lang="en-US" b="0" i="0" dirty="0">
                <a:solidFill>
                  <a:srgbClr val="C00000"/>
                </a:solidFill>
                <a:effectLst/>
                <a:latin typeface="Times New Roman" panose="02020603050405020304" pitchFamily="18" charset="0"/>
                <a:cs typeface="Times New Roman" panose="02020603050405020304" pitchFamily="18" charset="0"/>
              </a:rPr>
              <a:t>demands of current technological trends</a:t>
            </a:r>
            <a:r>
              <a:rPr lang="en-US" b="0" i="0" dirty="0">
                <a:solidFill>
                  <a:srgbClr val="273239"/>
                </a:solidFill>
                <a:effectLst/>
                <a:latin typeface="Times New Roman" panose="02020603050405020304" pitchFamily="18" charset="0"/>
                <a:cs typeface="Times New Roman" panose="02020603050405020304" pitchFamily="18" charset="0"/>
              </a:rPr>
              <a:t>, which includes </a:t>
            </a:r>
          </a:p>
          <a:p>
            <a:pPr marL="0" indent="0" algn="l" fontAlgn="base">
              <a:buNone/>
            </a:pPr>
            <a:r>
              <a:rPr lang="en-US" b="0" i="0" dirty="0">
                <a:solidFill>
                  <a:srgbClr val="273239"/>
                </a:solidFill>
                <a:effectLst/>
                <a:latin typeface="Times New Roman" panose="02020603050405020304" pitchFamily="18" charset="0"/>
                <a:cs typeface="Times New Roman" panose="02020603050405020304" pitchFamily="18" charset="0"/>
              </a:rPr>
              <a:t>a </a:t>
            </a:r>
            <a:r>
              <a:rPr lang="en-US" b="0" i="0" dirty="0">
                <a:solidFill>
                  <a:srgbClr val="FF0000"/>
                </a:solidFill>
                <a:effectLst/>
                <a:latin typeface="Times New Roman" panose="02020603050405020304" pitchFamily="18" charset="0"/>
                <a:cs typeface="Times New Roman" panose="02020603050405020304" pitchFamily="18" charset="0"/>
              </a:rPr>
              <a:t>large growth in data </a:t>
            </a:r>
            <a:r>
              <a:rPr lang="en-US" b="0" i="0" dirty="0">
                <a:solidFill>
                  <a:srgbClr val="273239"/>
                </a:solidFill>
                <a:effectLst/>
                <a:latin typeface="Times New Roman" panose="02020603050405020304" pitchFamily="18" charset="0"/>
                <a:cs typeface="Times New Roman" panose="02020603050405020304" pitchFamily="18" charset="0"/>
              </a:rPr>
              <a:t>and </a:t>
            </a:r>
          </a:p>
          <a:p>
            <a:pPr marL="0" indent="0" algn="l" fontAlgn="base">
              <a:buNone/>
            </a:pPr>
            <a:r>
              <a:rPr lang="en-US" b="0" i="0" dirty="0">
                <a:solidFill>
                  <a:srgbClr val="273239"/>
                </a:solidFill>
                <a:effectLst/>
                <a:latin typeface="Times New Roman" panose="02020603050405020304" pitchFamily="18" charset="0"/>
                <a:cs typeface="Times New Roman" panose="02020603050405020304" pitchFamily="18" charset="0"/>
              </a:rPr>
              <a:t>almost </a:t>
            </a:r>
            <a:r>
              <a:rPr lang="en-US" b="0" i="0" dirty="0">
                <a:solidFill>
                  <a:srgbClr val="FF0000"/>
                </a:solidFill>
                <a:effectLst/>
                <a:latin typeface="Times New Roman" panose="02020603050405020304" pitchFamily="18" charset="0"/>
                <a:cs typeface="Times New Roman" panose="02020603050405020304" pitchFamily="18" charset="0"/>
              </a:rPr>
              <a:t>global connectivity </a:t>
            </a:r>
            <a:r>
              <a:rPr lang="en-US" b="0" i="0" dirty="0">
                <a:solidFill>
                  <a:srgbClr val="273239"/>
                </a:solidFill>
                <a:effectLst/>
                <a:latin typeface="Times New Roman" panose="02020603050405020304" pitchFamily="18" charset="0"/>
                <a:cs typeface="Times New Roman" panose="02020603050405020304" pitchFamily="18" charset="0"/>
              </a:rPr>
              <a:t>along </a:t>
            </a:r>
          </a:p>
          <a:p>
            <a:pPr marL="0" indent="0" algn="l" fontAlgn="base">
              <a:buNone/>
            </a:pPr>
            <a:r>
              <a:rPr lang="en-US" b="0" i="0" dirty="0">
                <a:solidFill>
                  <a:srgbClr val="273239"/>
                </a:solidFill>
                <a:effectLst/>
                <a:latin typeface="Times New Roman" panose="02020603050405020304" pitchFamily="18" charset="0"/>
                <a:cs typeface="Times New Roman" panose="02020603050405020304" pitchFamily="18" charset="0"/>
              </a:rPr>
              <a:t>with the </a:t>
            </a:r>
            <a:r>
              <a:rPr lang="en-US" b="0" i="0" dirty="0">
                <a:solidFill>
                  <a:srgbClr val="FF0000"/>
                </a:solidFill>
                <a:effectLst/>
                <a:latin typeface="Times New Roman" panose="02020603050405020304" pitchFamily="18" charset="0"/>
                <a:cs typeface="Times New Roman" panose="02020603050405020304" pitchFamily="18" charset="0"/>
              </a:rPr>
              <a:t>increasing interest in the Internet of Things</a:t>
            </a:r>
            <a:r>
              <a:rPr lang="en-US" b="0" i="0" dirty="0">
                <a:solidFill>
                  <a:srgbClr val="273239"/>
                </a:solidFill>
                <a:effectLst/>
                <a:latin typeface="Times New Roman" panose="02020603050405020304" pitchFamily="18" charset="0"/>
                <a:cs typeface="Times New Roman" panose="02020603050405020304" pitchFamily="18" charset="0"/>
              </a:rPr>
              <a:t>.</a:t>
            </a:r>
          </a:p>
          <a:p>
            <a:pPr algn="l" fontAlgn="base"/>
            <a:r>
              <a:rPr lang="en-US" b="0" i="0" dirty="0">
                <a:solidFill>
                  <a:srgbClr val="273239"/>
                </a:solidFill>
                <a:effectLst/>
                <a:latin typeface="Times New Roman" panose="02020603050405020304" pitchFamily="18" charset="0"/>
                <a:cs typeface="Times New Roman" panose="02020603050405020304" pitchFamily="18" charset="0"/>
              </a:rPr>
              <a:t> In its initial stages, 5G Technology will work in conjugation with the existing 4G Technology and then move on as a fully independent entity in subsequent releases.</a:t>
            </a:r>
          </a:p>
          <a:p>
            <a:pPr algn="l" fontAlgn="base"/>
            <a:r>
              <a:rPr lang="en-US" b="0" i="0" dirty="0">
                <a:solidFill>
                  <a:srgbClr val="273239"/>
                </a:solidFill>
                <a:effectLst/>
                <a:latin typeface="Times New Roman" panose="02020603050405020304" pitchFamily="18" charset="0"/>
                <a:cs typeface="Times New Roman" panose="02020603050405020304" pitchFamily="18" charset="0"/>
              </a:rPr>
              <a:t>Now let’s try to answer some of the major questions associated with 5G Wireless Technology so that we can understand it better.</a:t>
            </a:r>
          </a:p>
          <a:p>
            <a:endParaRPr lang="en-IN" dirty="0"/>
          </a:p>
        </p:txBody>
      </p:sp>
    </p:spTree>
    <p:extLst>
      <p:ext uri="{BB962C8B-B14F-4D97-AF65-F5344CB8AC3E}">
        <p14:creationId xmlns:p14="http://schemas.microsoft.com/office/powerpoint/2010/main" val="4855570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B6905A-65B9-262D-0420-E1C148E316B7}"/>
              </a:ext>
            </a:extLst>
          </p:cNvPr>
          <p:cNvSpPr>
            <a:spLocks noGrp="1"/>
          </p:cNvSpPr>
          <p:nvPr>
            <p:ph type="title"/>
          </p:nvPr>
        </p:nvSpPr>
        <p:spPr>
          <a:xfrm>
            <a:off x="838200" y="365125"/>
            <a:ext cx="10515600" cy="699177"/>
          </a:xfrm>
        </p:spPr>
        <p:txBody>
          <a:bodyPr>
            <a:normAutofit/>
          </a:bodyPr>
          <a:lstStyle/>
          <a:p>
            <a:r>
              <a:rPr lang="en-US" sz="3600" b="1" i="0" dirty="0">
                <a:solidFill>
                  <a:srgbClr val="C00000"/>
                </a:solidFill>
                <a:effectLst/>
                <a:latin typeface="urw-din"/>
              </a:rPr>
              <a:t>What is 5G Wireless Technology?</a:t>
            </a:r>
            <a:endParaRPr lang="en-IN" sz="3600" dirty="0">
              <a:solidFill>
                <a:srgbClr val="C00000"/>
              </a:solidFill>
            </a:endParaRPr>
          </a:p>
        </p:txBody>
      </p:sp>
      <p:sp>
        <p:nvSpPr>
          <p:cNvPr id="3" name="Content Placeholder 2">
            <a:extLst>
              <a:ext uri="{FF2B5EF4-FFF2-40B4-BE49-F238E27FC236}">
                <a16:creationId xmlns:a16="http://schemas.microsoft.com/office/drawing/2014/main" xmlns="" id="{61139213-EF9A-6F71-FD9E-81E1DE5CD1DE}"/>
              </a:ext>
            </a:extLst>
          </p:cNvPr>
          <p:cNvSpPr>
            <a:spLocks noGrp="1"/>
          </p:cNvSpPr>
          <p:nvPr>
            <p:ph idx="1"/>
          </p:nvPr>
        </p:nvSpPr>
        <p:spPr>
          <a:xfrm>
            <a:off x="504044" y="1406220"/>
            <a:ext cx="11183911" cy="5173741"/>
          </a:xfrm>
        </p:spPr>
        <p:txBody>
          <a:bodyPr>
            <a:normAutofit/>
          </a:bodyPr>
          <a:lstStyle/>
          <a:p>
            <a:pPr algn="just"/>
            <a:r>
              <a:rPr lang="en-US" b="0" i="0" dirty="0">
                <a:solidFill>
                  <a:srgbClr val="FF0000"/>
                </a:solidFill>
                <a:effectLst/>
                <a:latin typeface="Times New Roman" panose="02020603050405020304" pitchFamily="18" charset="0"/>
                <a:cs typeface="Times New Roman" panose="02020603050405020304" pitchFamily="18" charset="0"/>
              </a:rPr>
              <a:t>5G Wireless Technology is now the latest cellular technology that will greatly increase the speed of wireless networks among other things(And who doesn’t want that?!!). </a:t>
            </a:r>
          </a:p>
          <a:p>
            <a:pPr algn="just"/>
            <a:endParaRPr lang="en-US" b="0" i="0" dirty="0">
              <a:solidFill>
                <a:srgbClr val="FF0000"/>
              </a:solidFill>
              <a:effectLst/>
              <a:latin typeface="Times New Roman" panose="02020603050405020304" pitchFamily="18" charset="0"/>
              <a:cs typeface="Times New Roman" panose="02020603050405020304" pitchFamily="18" charset="0"/>
            </a:endParaRPr>
          </a:p>
          <a:p>
            <a:pPr algn="just"/>
            <a:r>
              <a:rPr lang="en-US" b="0" i="0" dirty="0">
                <a:solidFill>
                  <a:srgbClr val="273239"/>
                </a:solidFill>
                <a:effectLst/>
                <a:latin typeface="Times New Roman" panose="02020603050405020304" pitchFamily="18" charset="0"/>
                <a:cs typeface="Times New Roman" panose="02020603050405020304" pitchFamily="18" charset="0"/>
              </a:rPr>
              <a:t>So the data speed for wireless broadband connections using 5G would be at a maximum of around </a:t>
            </a:r>
            <a:r>
              <a:rPr lang="en-US" b="1" i="0" dirty="0">
                <a:solidFill>
                  <a:srgbClr val="FF0000"/>
                </a:solidFill>
                <a:effectLst/>
                <a:latin typeface="Times New Roman" panose="02020603050405020304" pitchFamily="18" charset="0"/>
                <a:cs typeface="Times New Roman" panose="02020603050405020304" pitchFamily="18" charset="0"/>
              </a:rPr>
              <a:t>20 Gbps</a:t>
            </a:r>
            <a:r>
              <a:rPr lang="en-US" b="0" i="0" dirty="0">
                <a:solidFill>
                  <a:srgbClr val="273239"/>
                </a:solidFill>
                <a:effectLst/>
                <a:latin typeface="Times New Roman" panose="02020603050405020304" pitchFamily="18" charset="0"/>
                <a:cs typeface="Times New Roman" panose="02020603050405020304" pitchFamily="18" charset="0"/>
              </a:rPr>
              <a:t>. </a:t>
            </a:r>
          </a:p>
          <a:p>
            <a:pPr algn="just"/>
            <a:endParaRPr lang="en-US" b="0" i="0" dirty="0">
              <a:solidFill>
                <a:srgbClr val="273239"/>
              </a:solidFill>
              <a:effectLst/>
              <a:latin typeface="Times New Roman" panose="02020603050405020304" pitchFamily="18" charset="0"/>
              <a:cs typeface="Times New Roman" panose="02020603050405020304" pitchFamily="18" charset="0"/>
            </a:endParaRPr>
          </a:p>
          <a:p>
            <a:pPr algn="just"/>
            <a:r>
              <a:rPr lang="en-US" b="0" i="0" dirty="0">
                <a:solidFill>
                  <a:srgbClr val="273239"/>
                </a:solidFill>
                <a:effectLst/>
                <a:latin typeface="Times New Roman" panose="02020603050405020304" pitchFamily="18" charset="0"/>
                <a:cs typeface="Times New Roman" panose="02020603050405020304" pitchFamily="18" charset="0"/>
              </a:rPr>
              <a:t>Contrasting that with the peak speed of 4G which is </a:t>
            </a:r>
            <a:r>
              <a:rPr lang="en-US" b="1" i="0" dirty="0">
                <a:solidFill>
                  <a:srgbClr val="273239"/>
                </a:solidFill>
                <a:effectLst/>
                <a:latin typeface="Times New Roman" panose="02020603050405020304" pitchFamily="18" charset="0"/>
                <a:cs typeface="Times New Roman" panose="02020603050405020304" pitchFamily="18" charset="0"/>
              </a:rPr>
              <a:t>60 Mbps</a:t>
            </a:r>
            <a:r>
              <a:rPr lang="en-US" b="0" i="0" dirty="0">
                <a:solidFill>
                  <a:srgbClr val="273239"/>
                </a:solidFill>
                <a:effectLst/>
                <a:latin typeface="Times New Roman" panose="02020603050405020304" pitchFamily="18" charset="0"/>
                <a:cs typeface="Times New Roman" panose="02020603050405020304" pitchFamily="18" charset="0"/>
              </a:rPr>
              <a:t>, that’s a lot! Moreover, </a:t>
            </a:r>
          </a:p>
          <a:p>
            <a:pPr algn="just"/>
            <a:r>
              <a:rPr lang="en-US" b="0" i="0" dirty="0">
                <a:solidFill>
                  <a:srgbClr val="273239"/>
                </a:solidFill>
                <a:effectLst/>
                <a:latin typeface="Times New Roman" panose="02020603050405020304" pitchFamily="18" charset="0"/>
                <a:cs typeface="Times New Roman" panose="02020603050405020304" pitchFamily="18" charset="0"/>
              </a:rPr>
              <a:t>5G will also provide </a:t>
            </a:r>
            <a:r>
              <a:rPr lang="en-US" b="0" i="0" dirty="0">
                <a:solidFill>
                  <a:srgbClr val="FF0000"/>
                </a:solidFill>
                <a:effectLst/>
                <a:latin typeface="Times New Roman" panose="02020603050405020304" pitchFamily="18" charset="0"/>
                <a:cs typeface="Times New Roman" panose="02020603050405020304" pitchFamily="18" charset="0"/>
              </a:rPr>
              <a:t>more bandwidth </a:t>
            </a:r>
            <a:r>
              <a:rPr lang="en-US" b="0" i="0" dirty="0">
                <a:solidFill>
                  <a:srgbClr val="273239"/>
                </a:solidFill>
                <a:effectLst/>
                <a:latin typeface="Times New Roman" panose="02020603050405020304" pitchFamily="18" charset="0"/>
                <a:cs typeface="Times New Roman" panose="02020603050405020304" pitchFamily="18" charset="0"/>
              </a:rPr>
              <a:t>and </a:t>
            </a:r>
            <a:r>
              <a:rPr lang="en-US" b="0" i="0" dirty="0">
                <a:solidFill>
                  <a:srgbClr val="FF0000"/>
                </a:solidFill>
                <a:effectLst/>
                <a:latin typeface="Times New Roman" panose="02020603050405020304" pitchFamily="18" charset="0"/>
                <a:cs typeface="Times New Roman" panose="02020603050405020304" pitchFamily="18" charset="0"/>
              </a:rPr>
              <a:t>advanced antenna technology </a:t>
            </a:r>
            <a:r>
              <a:rPr lang="en-US" b="0" i="0" dirty="0">
                <a:solidFill>
                  <a:srgbClr val="273239"/>
                </a:solidFill>
                <a:effectLst/>
                <a:latin typeface="Times New Roman" panose="02020603050405020304" pitchFamily="18" charset="0"/>
                <a:cs typeface="Times New Roman" panose="02020603050405020304" pitchFamily="18" charset="0"/>
              </a:rPr>
              <a:t>which will result in much more data transmitted over wireless systems.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3149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2D45E79-2610-CC6A-4E32-F933BFDAB3C1}"/>
              </a:ext>
            </a:extLst>
          </p:cNvPr>
          <p:cNvSpPr>
            <a:spLocks noGrp="1"/>
          </p:cNvSpPr>
          <p:nvPr>
            <p:ph idx="1"/>
          </p:nvPr>
        </p:nvSpPr>
        <p:spPr>
          <a:xfrm>
            <a:off x="163642" y="389066"/>
            <a:ext cx="11213891" cy="6468934"/>
          </a:xfrm>
        </p:spPr>
        <p:txBody>
          <a:bodyPr/>
          <a:lstStyle/>
          <a:p>
            <a:r>
              <a:rPr lang="en-US" b="0" i="0" dirty="0">
                <a:solidFill>
                  <a:srgbClr val="273239"/>
                </a:solidFill>
                <a:effectLst/>
                <a:latin typeface="Times New Roman" panose="02020603050405020304" pitchFamily="18" charset="0"/>
                <a:cs typeface="Times New Roman" panose="02020603050405020304" pitchFamily="18" charset="0"/>
              </a:rPr>
              <a:t>It will also provide various </a:t>
            </a:r>
            <a:r>
              <a:rPr lang="en-US" b="0" i="0" dirty="0">
                <a:solidFill>
                  <a:srgbClr val="FF0000"/>
                </a:solidFill>
                <a:effectLst/>
                <a:latin typeface="Times New Roman" panose="02020603050405020304" pitchFamily="18" charset="0"/>
                <a:cs typeface="Times New Roman" panose="02020603050405020304" pitchFamily="18" charset="0"/>
              </a:rPr>
              <a:t>network management features </a:t>
            </a:r>
            <a:r>
              <a:rPr lang="en-US" b="0" i="0" dirty="0">
                <a:solidFill>
                  <a:srgbClr val="273239"/>
                </a:solidFill>
                <a:effectLst/>
                <a:latin typeface="Times New Roman" panose="02020603050405020304" pitchFamily="18" charset="0"/>
                <a:cs typeface="Times New Roman" panose="02020603050405020304" pitchFamily="18" charset="0"/>
              </a:rPr>
              <a:t>such as </a:t>
            </a:r>
            <a:r>
              <a:rPr lang="en-US" b="1" i="0" dirty="0">
                <a:solidFill>
                  <a:srgbClr val="FF0000"/>
                </a:solidFill>
                <a:effectLst/>
                <a:latin typeface="Times New Roman" panose="02020603050405020304" pitchFamily="18" charset="0"/>
                <a:cs typeface="Times New Roman" panose="02020603050405020304" pitchFamily="18" charset="0"/>
              </a:rPr>
              <a:t>Network Slicing</a:t>
            </a:r>
            <a:r>
              <a:rPr lang="en-US" b="0" i="0" dirty="0">
                <a:solidFill>
                  <a:srgbClr val="FF0000"/>
                </a:solidFill>
                <a:effectLst/>
                <a:latin typeface="Times New Roman" panose="02020603050405020304" pitchFamily="18" charset="0"/>
                <a:cs typeface="Times New Roman" panose="02020603050405020304" pitchFamily="18" charset="0"/>
              </a:rPr>
              <a:t> </a:t>
            </a:r>
            <a:r>
              <a:rPr lang="en-US" b="0" i="0" dirty="0">
                <a:solidFill>
                  <a:srgbClr val="273239"/>
                </a:solidFill>
                <a:effectLst/>
                <a:latin typeface="Times New Roman" panose="02020603050405020304" pitchFamily="18" charset="0"/>
                <a:cs typeface="Times New Roman" panose="02020603050405020304" pitchFamily="18" charset="0"/>
              </a:rPr>
              <a:t>using which mobile operators will be able to create </a:t>
            </a:r>
            <a:r>
              <a:rPr lang="en-US" b="0" i="0" dirty="0">
                <a:solidFill>
                  <a:srgbClr val="FF0000"/>
                </a:solidFill>
                <a:effectLst/>
                <a:latin typeface="Times New Roman" panose="02020603050405020304" pitchFamily="18" charset="0"/>
                <a:cs typeface="Times New Roman" panose="02020603050405020304" pitchFamily="18" charset="0"/>
              </a:rPr>
              <a:t>multiple virtual networks using a single physical 5G network. </a:t>
            </a:r>
          </a:p>
          <a:p>
            <a:endParaRPr lang="en-US" b="0" i="0" dirty="0">
              <a:solidFill>
                <a:srgbClr val="273239"/>
              </a:solidFill>
              <a:effectLst/>
              <a:latin typeface="Times New Roman" panose="02020603050405020304" pitchFamily="18" charset="0"/>
              <a:cs typeface="Times New Roman" panose="02020603050405020304" pitchFamily="18" charset="0"/>
            </a:endParaRPr>
          </a:p>
          <a:p>
            <a:r>
              <a:rPr lang="en-US" b="0" i="0" dirty="0">
                <a:solidFill>
                  <a:srgbClr val="273239"/>
                </a:solidFill>
                <a:effectLst/>
                <a:latin typeface="Times New Roman" panose="02020603050405020304" pitchFamily="18" charset="0"/>
                <a:cs typeface="Times New Roman" panose="02020603050405020304" pitchFamily="18" charset="0"/>
              </a:rPr>
              <a:t>So in this futuristic scenario, if you are inside a self-driving car, then a </a:t>
            </a:r>
            <a:r>
              <a:rPr lang="en-US" b="0" i="0" dirty="0">
                <a:solidFill>
                  <a:srgbClr val="C00000"/>
                </a:solidFill>
                <a:effectLst/>
                <a:latin typeface="Times New Roman" panose="02020603050405020304" pitchFamily="18" charset="0"/>
                <a:cs typeface="Times New Roman" panose="02020603050405020304" pitchFamily="18" charset="0"/>
              </a:rPr>
              <a:t>virtual network with an extremely fast, low-latency connections </a:t>
            </a:r>
            <a:r>
              <a:rPr lang="en-US" b="0" i="0" dirty="0">
                <a:solidFill>
                  <a:srgbClr val="273239"/>
                </a:solidFill>
                <a:effectLst/>
                <a:latin typeface="Times New Roman" panose="02020603050405020304" pitchFamily="18" charset="0"/>
                <a:cs typeface="Times New Roman" panose="02020603050405020304" pitchFamily="18" charset="0"/>
              </a:rPr>
              <a:t>would be required because obviously the car needs to navigate in real-time. </a:t>
            </a:r>
          </a:p>
          <a:p>
            <a:endParaRPr lang="en-US" dirty="0">
              <a:solidFill>
                <a:srgbClr val="273239"/>
              </a:solidFill>
              <a:latin typeface="Times New Roman" panose="02020603050405020304" pitchFamily="18" charset="0"/>
              <a:cs typeface="Times New Roman" panose="02020603050405020304" pitchFamily="18" charset="0"/>
            </a:endParaRPr>
          </a:p>
          <a:p>
            <a:r>
              <a:rPr lang="en-US" b="0" i="0" dirty="0">
                <a:solidFill>
                  <a:srgbClr val="273239"/>
                </a:solidFill>
                <a:effectLst/>
                <a:latin typeface="Times New Roman" panose="02020603050405020304" pitchFamily="18" charset="0"/>
                <a:cs typeface="Times New Roman" panose="02020603050405020304" pitchFamily="18" charset="0"/>
              </a:rPr>
              <a:t>On the other hand, if you are using any smart appliance in your home, then a virtual network with </a:t>
            </a:r>
            <a:r>
              <a:rPr lang="en-US" b="0" i="0" dirty="0">
                <a:solidFill>
                  <a:srgbClr val="C00000"/>
                </a:solidFill>
                <a:effectLst/>
                <a:latin typeface="Times New Roman" panose="02020603050405020304" pitchFamily="18" charset="0"/>
                <a:cs typeface="Times New Roman" panose="02020603050405020304" pitchFamily="18" charset="0"/>
              </a:rPr>
              <a:t>lower power and a slower connection </a:t>
            </a:r>
            <a:r>
              <a:rPr lang="en-US" b="0" i="0" dirty="0">
                <a:solidFill>
                  <a:srgbClr val="273239"/>
                </a:solidFill>
                <a:effectLst/>
                <a:latin typeface="Times New Roman" panose="02020603050405020304" pitchFamily="18" charset="0"/>
                <a:cs typeface="Times New Roman" panose="02020603050405020304" pitchFamily="18" charset="0"/>
              </a:rPr>
              <a:t>would be fine because it’s not a life or death situation</a:t>
            </a:r>
            <a:r>
              <a:rPr lang="en-US" b="0" i="0" dirty="0">
                <a:solidFill>
                  <a:srgbClr val="273239"/>
                </a:solidFill>
                <a:effectLst/>
                <a:latin typeface="urw-din"/>
              </a:rPr>
              <a:t>!!!</a:t>
            </a:r>
            <a:endParaRPr lang="en-IN" dirty="0"/>
          </a:p>
        </p:txBody>
      </p:sp>
    </p:spTree>
    <p:extLst>
      <p:ext uri="{BB962C8B-B14F-4D97-AF65-F5344CB8AC3E}">
        <p14:creationId xmlns:p14="http://schemas.microsoft.com/office/powerpoint/2010/main" val="13227458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B33AD-7469-7E90-2894-7EE79EC415B8}"/>
              </a:ext>
            </a:extLst>
          </p:cNvPr>
          <p:cNvSpPr>
            <a:spLocks noGrp="1"/>
          </p:cNvSpPr>
          <p:nvPr>
            <p:ph type="title"/>
          </p:nvPr>
        </p:nvSpPr>
        <p:spPr>
          <a:xfrm>
            <a:off x="838200" y="365126"/>
            <a:ext cx="10515600" cy="669196"/>
          </a:xfrm>
        </p:spPr>
        <p:txBody>
          <a:bodyPr>
            <a:normAutofit fontScale="90000"/>
          </a:bodyPr>
          <a:lstStyle/>
          <a:p>
            <a:r>
              <a:rPr lang="en-US" b="1" i="0" dirty="0">
                <a:solidFill>
                  <a:srgbClr val="C00000"/>
                </a:solidFill>
                <a:effectLst/>
                <a:latin typeface="urw-din"/>
              </a:rPr>
              <a:t>How does 5G Wireless Technology Work?</a:t>
            </a:r>
            <a:br>
              <a:rPr lang="en-US" b="1" i="0" dirty="0">
                <a:solidFill>
                  <a:srgbClr val="C00000"/>
                </a:solidFill>
                <a:effectLst/>
                <a:latin typeface="urw-din"/>
              </a:rPr>
            </a:br>
            <a:endParaRPr lang="en-IN" dirty="0">
              <a:solidFill>
                <a:srgbClr val="C00000"/>
              </a:solidFill>
            </a:endParaRPr>
          </a:p>
        </p:txBody>
      </p:sp>
      <p:sp>
        <p:nvSpPr>
          <p:cNvPr id="3" name="Content Placeholder 2">
            <a:extLst>
              <a:ext uri="{FF2B5EF4-FFF2-40B4-BE49-F238E27FC236}">
                <a16:creationId xmlns:a16="http://schemas.microsoft.com/office/drawing/2014/main" xmlns="" id="{5809BD1C-94CF-C903-FED5-E16A8954B20F}"/>
              </a:ext>
            </a:extLst>
          </p:cNvPr>
          <p:cNvSpPr>
            <a:spLocks noGrp="1"/>
          </p:cNvSpPr>
          <p:nvPr>
            <p:ph idx="1"/>
          </p:nvPr>
        </p:nvSpPr>
        <p:spPr>
          <a:xfrm>
            <a:off x="704539" y="1034322"/>
            <a:ext cx="10897848" cy="5458552"/>
          </a:xfrm>
        </p:spPr>
        <p:txBody>
          <a:bodyPr/>
          <a:lstStyle/>
          <a:p>
            <a:r>
              <a:rPr lang="en-US" b="0" i="0" dirty="0">
                <a:solidFill>
                  <a:srgbClr val="273239"/>
                </a:solidFill>
                <a:effectLst/>
                <a:latin typeface="urw-din"/>
              </a:rPr>
              <a:t>There are basically 2 main components in the 5G Wireless Technology systems i.e. </a:t>
            </a:r>
          </a:p>
          <a:p>
            <a:pPr marL="0" indent="0">
              <a:buNone/>
            </a:pPr>
            <a:r>
              <a:rPr lang="en-US" b="0" i="0" dirty="0">
                <a:solidFill>
                  <a:srgbClr val="FF0000"/>
                </a:solidFill>
                <a:effectLst/>
                <a:latin typeface="urw-din"/>
              </a:rPr>
              <a:t>The Radio Access Network and the Core Network</a:t>
            </a:r>
            <a:endParaRPr lang="en-IN" dirty="0">
              <a:solidFill>
                <a:srgbClr val="FF0000"/>
              </a:solidFill>
            </a:endParaRPr>
          </a:p>
        </p:txBody>
      </p:sp>
      <p:pic>
        <p:nvPicPr>
          <p:cNvPr id="5" name="Picture 4">
            <a:extLst>
              <a:ext uri="{FF2B5EF4-FFF2-40B4-BE49-F238E27FC236}">
                <a16:creationId xmlns:a16="http://schemas.microsoft.com/office/drawing/2014/main" xmlns="" id="{6F539720-ACB1-C5BB-AA7F-A1DF40A37D2D}"/>
              </a:ext>
            </a:extLst>
          </p:cNvPr>
          <p:cNvPicPr>
            <a:picLocks noChangeAspect="1"/>
          </p:cNvPicPr>
          <p:nvPr/>
        </p:nvPicPr>
        <p:blipFill>
          <a:blip r:embed="rId2"/>
          <a:stretch>
            <a:fillRect/>
          </a:stretch>
        </p:blipFill>
        <p:spPr>
          <a:xfrm>
            <a:off x="704539" y="2415711"/>
            <a:ext cx="10897848" cy="4217435"/>
          </a:xfrm>
          <a:prstGeom prst="rect">
            <a:avLst/>
          </a:prstGeom>
        </p:spPr>
      </p:pic>
    </p:spTree>
    <p:extLst>
      <p:ext uri="{BB962C8B-B14F-4D97-AF65-F5344CB8AC3E}">
        <p14:creationId xmlns:p14="http://schemas.microsoft.com/office/powerpoint/2010/main" val="4328623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11B46D1-4CDD-DFD0-AF18-69C1D6701C7B}"/>
              </a:ext>
            </a:extLst>
          </p:cNvPr>
          <p:cNvSpPr>
            <a:spLocks noGrp="1"/>
          </p:cNvSpPr>
          <p:nvPr>
            <p:ph idx="1"/>
          </p:nvPr>
        </p:nvSpPr>
        <p:spPr>
          <a:xfrm>
            <a:off x="343524" y="251658"/>
            <a:ext cx="11708567" cy="6606342"/>
          </a:xfrm>
        </p:spPr>
        <p:txBody>
          <a:bodyPr>
            <a:normAutofit fontScale="92500"/>
          </a:bodyPr>
          <a:lstStyle/>
          <a:p>
            <a:pPr marL="514350" indent="-514350">
              <a:buAutoNum type="arabicPeriod"/>
            </a:pPr>
            <a:r>
              <a:rPr lang="en-US" b="1" i="0" dirty="0">
                <a:solidFill>
                  <a:srgbClr val="C00000"/>
                </a:solidFill>
                <a:effectLst/>
                <a:latin typeface="Times New Roman" panose="02020603050405020304" pitchFamily="18" charset="0"/>
                <a:cs typeface="Times New Roman" panose="02020603050405020304" pitchFamily="18" charset="0"/>
              </a:rPr>
              <a:t>Radio Access Network:</a:t>
            </a:r>
            <a:r>
              <a:rPr lang="en-US" b="0" i="0" dirty="0">
                <a:solidFill>
                  <a:srgbClr val="C00000"/>
                </a:solidFill>
                <a:effectLst/>
                <a:latin typeface="Times New Roman" panose="02020603050405020304" pitchFamily="18" charset="0"/>
                <a:cs typeface="Times New Roman" panose="02020603050405020304" pitchFamily="18" charset="0"/>
              </a:rPr>
              <a:t> </a:t>
            </a:r>
          </a:p>
          <a:p>
            <a:pPr marL="0" indent="0">
              <a:buNone/>
            </a:pPr>
            <a:r>
              <a:rPr lang="en-US" b="0" i="0" dirty="0" smtClean="0">
                <a:solidFill>
                  <a:srgbClr val="273239"/>
                </a:solidFill>
                <a:effectLst/>
                <a:latin typeface="Times New Roman" panose="02020603050405020304" pitchFamily="18" charset="0"/>
                <a:cs typeface="Times New Roman" panose="02020603050405020304" pitchFamily="18" charset="0"/>
              </a:rPr>
              <a:t>Includes </a:t>
            </a:r>
          </a:p>
          <a:p>
            <a:pPr marL="0" indent="0">
              <a:buNone/>
            </a:pPr>
            <a:r>
              <a:rPr lang="en-US" b="0" i="0" dirty="0" smtClean="0">
                <a:solidFill>
                  <a:srgbClr val="FF0000"/>
                </a:solidFill>
                <a:effectLst/>
                <a:latin typeface="Times New Roman" panose="02020603050405020304" pitchFamily="18" charset="0"/>
                <a:cs typeface="Times New Roman" panose="02020603050405020304" pitchFamily="18" charset="0"/>
              </a:rPr>
              <a:t>5G</a:t>
            </a:r>
            <a:r>
              <a:rPr lang="en-US" b="0" i="0" dirty="0">
                <a:solidFill>
                  <a:srgbClr val="FF0000"/>
                </a:solidFill>
                <a:effectLst/>
                <a:latin typeface="Times New Roman" panose="02020603050405020304" pitchFamily="18" charset="0"/>
                <a:cs typeface="Times New Roman" panose="02020603050405020304" pitchFamily="18" charset="0"/>
              </a:rPr>
              <a:t> </a:t>
            </a:r>
            <a:r>
              <a:rPr lang="en-US" b="1" i="0" dirty="0">
                <a:solidFill>
                  <a:srgbClr val="FF0000"/>
                </a:solidFill>
                <a:effectLst/>
                <a:latin typeface="Times New Roman" panose="02020603050405020304" pitchFamily="18" charset="0"/>
                <a:cs typeface="Times New Roman" panose="02020603050405020304" pitchFamily="18" charset="0"/>
              </a:rPr>
              <a:t>Small Cells</a:t>
            </a:r>
            <a:r>
              <a:rPr lang="en-US" b="0" i="0" dirty="0">
                <a:solidFill>
                  <a:srgbClr val="FF0000"/>
                </a:solidFill>
                <a:effectLst/>
                <a:latin typeface="Times New Roman" panose="02020603050405020304" pitchFamily="18" charset="0"/>
                <a:cs typeface="Times New Roman" panose="02020603050405020304" pitchFamily="18" charset="0"/>
              </a:rPr>
              <a:t> and </a:t>
            </a:r>
            <a:endParaRPr lang="en-US" b="0" i="0" dirty="0" smtClean="0">
              <a:solidFill>
                <a:srgbClr val="FF0000"/>
              </a:solidFill>
              <a:effectLst/>
              <a:latin typeface="Times New Roman" panose="02020603050405020304" pitchFamily="18" charset="0"/>
              <a:cs typeface="Times New Roman" panose="02020603050405020304" pitchFamily="18" charset="0"/>
            </a:endParaRPr>
          </a:p>
          <a:p>
            <a:pPr marL="0" indent="0">
              <a:buNone/>
            </a:pPr>
            <a:r>
              <a:rPr lang="en-US" b="1" i="0" dirty="0" smtClean="0">
                <a:solidFill>
                  <a:srgbClr val="FF0000"/>
                </a:solidFill>
                <a:effectLst/>
                <a:latin typeface="Times New Roman" panose="02020603050405020304" pitchFamily="18" charset="0"/>
                <a:cs typeface="Times New Roman" panose="02020603050405020304" pitchFamily="18" charset="0"/>
              </a:rPr>
              <a:t>Macro </a:t>
            </a:r>
            <a:r>
              <a:rPr lang="en-US" b="1" i="0" dirty="0">
                <a:solidFill>
                  <a:srgbClr val="FF0000"/>
                </a:solidFill>
                <a:effectLst/>
                <a:latin typeface="Times New Roman" panose="02020603050405020304" pitchFamily="18" charset="0"/>
                <a:cs typeface="Times New Roman" panose="02020603050405020304" pitchFamily="18" charset="0"/>
              </a:rPr>
              <a:t>Cells</a:t>
            </a:r>
            <a:r>
              <a:rPr lang="en-US" b="0" i="0" dirty="0">
                <a:solidFill>
                  <a:srgbClr val="FF0000"/>
                </a:solidFill>
                <a:effectLst/>
                <a:latin typeface="Times New Roman" panose="02020603050405020304" pitchFamily="18" charset="0"/>
                <a:cs typeface="Times New Roman" panose="02020603050405020304" pitchFamily="18" charset="0"/>
              </a:rPr>
              <a:t> </a:t>
            </a:r>
            <a:r>
              <a:rPr lang="en-US" b="0" i="0" dirty="0">
                <a:solidFill>
                  <a:srgbClr val="273239"/>
                </a:solidFill>
                <a:effectLst/>
                <a:latin typeface="Times New Roman" panose="02020603050405020304" pitchFamily="18" charset="0"/>
                <a:cs typeface="Times New Roman" panose="02020603050405020304" pitchFamily="18" charset="0"/>
              </a:rPr>
              <a:t>that form the crux of 5G Wireless Technology </a:t>
            </a:r>
            <a:endParaRPr lang="en-US" b="0" i="0" dirty="0" smtClean="0">
              <a:solidFill>
                <a:srgbClr val="FF0000"/>
              </a:solidFill>
              <a:effectLst/>
              <a:latin typeface="Times New Roman" panose="02020603050405020304" pitchFamily="18" charset="0"/>
              <a:cs typeface="Times New Roman" panose="02020603050405020304" pitchFamily="18" charset="0"/>
            </a:endParaRPr>
          </a:p>
          <a:p>
            <a:pPr marL="0" indent="0">
              <a:buNone/>
            </a:pPr>
            <a:r>
              <a:rPr lang="en-US" dirty="0" smtClean="0">
                <a:solidFill>
                  <a:srgbClr val="FF0000"/>
                </a:solidFill>
                <a:latin typeface="Times New Roman" panose="02020603050405020304" pitchFamily="18" charset="0"/>
                <a:cs typeface="Times New Roman" panose="02020603050405020304" pitchFamily="18" charset="0"/>
              </a:rPr>
              <a:t>The </a:t>
            </a:r>
            <a:r>
              <a:rPr lang="en-US" b="0" i="0" dirty="0" smtClean="0">
                <a:solidFill>
                  <a:srgbClr val="FF0000"/>
                </a:solidFill>
                <a:effectLst/>
                <a:latin typeface="Times New Roman" panose="02020603050405020304" pitchFamily="18" charset="0"/>
                <a:cs typeface="Times New Roman" panose="02020603050405020304" pitchFamily="18" charset="0"/>
              </a:rPr>
              <a:t>systems </a:t>
            </a:r>
            <a:r>
              <a:rPr lang="en-US" b="0" i="0" dirty="0">
                <a:solidFill>
                  <a:srgbClr val="FF0000"/>
                </a:solidFill>
                <a:effectLst/>
                <a:latin typeface="Times New Roman" panose="02020603050405020304" pitchFamily="18" charset="0"/>
                <a:cs typeface="Times New Roman" panose="02020603050405020304" pitchFamily="18" charset="0"/>
              </a:rPr>
              <a:t>that connect the mobile devices to the Core Network. </a:t>
            </a:r>
          </a:p>
          <a:p>
            <a:pPr marL="0" indent="0">
              <a:buNone/>
            </a:pPr>
            <a:endParaRPr lang="en-US" b="0" i="0" dirty="0">
              <a:solidFill>
                <a:srgbClr val="FF0000"/>
              </a:solidFill>
              <a:effectLst/>
              <a:latin typeface="Times New Roman" panose="02020603050405020304" pitchFamily="18" charset="0"/>
              <a:cs typeface="Times New Roman" panose="02020603050405020304" pitchFamily="18" charset="0"/>
            </a:endParaRPr>
          </a:p>
          <a:p>
            <a:pPr marL="0" indent="0">
              <a:buNone/>
            </a:pPr>
            <a:r>
              <a:rPr lang="en-US" b="0" i="0" dirty="0">
                <a:solidFill>
                  <a:srgbClr val="C00000"/>
                </a:solidFill>
                <a:effectLst/>
                <a:latin typeface="Times New Roman" panose="02020603050405020304" pitchFamily="18" charset="0"/>
                <a:cs typeface="Times New Roman" panose="02020603050405020304" pitchFamily="18" charset="0"/>
              </a:rPr>
              <a:t>The 5G Small Cells are located in big clusters because the millimeter wave spectrum (that 5G uses for insanely high speeds!) can only travel over short distances. </a:t>
            </a:r>
          </a:p>
          <a:p>
            <a:pPr marL="0" indent="0">
              <a:buNone/>
            </a:pPr>
            <a:r>
              <a:rPr lang="en-US" b="0" i="0" dirty="0">
                <a:solidFill>
                  <a:srgbClr val="273239"/>
                </a:solidFill>
                <a:effectLst/>
                <a:latin typeface="Times New Roman" panose="02020603050405020304" pitchFamily="18" charset="0"/>
                <a:cs typeface="Times New Roman" panose="02020603050405020304" pitchFamily="18" charset="0"/>
              </a:rPr>
              <a:t>These Small Cells complement the Macro Cells that are used to provide more wide-area coverage.</a:t>
            </a:r>
          </a:p>
          <a:p>
            <a:pPr mar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b="0" i="0" dirty="0">
                <a:solidFill>
                  <a:srgbClr val="C00000"/>
                </a:solidFill>
                <a:effectLst/>
                <a:latin typeface="Times New Roman" panose="02020603050405020304" pitchFamily="18" charset="0"/>
                <a:cs typeface="Times New Roman" panose="02020603050405020304" pitchFamily="18" charset="0"/>
              </a:rPr>
              <a:t>Macro Cells use </a:t>
            </a:r>
            <a:r>
              <a:rPr lang="en-US" b="1" i="0" dirty="0">
                <a:solidFill>
                  <a:srgbClr val="C00000"/>
                </a:solidFill>
                <a:effectLst/>
                <a:latin typeface="Times New Roman" panose="02020603050405020304" pitchFamily="18" charset="0"/>
                <a:cs typeface="Times New Roman" panose="02020603050405020304" pitchFamily="18" charset="0"/>
              </a:rPr>
              <a:t>MIMO</a:t>
            </a:r>
            <a:r>
              <a:rPr lang="en-US" b="0" i="0" dirty="0">
                <a:solidFill>
                  <a:srgbClr val="C00000"/>
                </a:solidFill>
                <a:effectLst/>
                <a:latin typeface="Times New Roman" panose="02020603050405020304" pitchFamily="18" charset="0"/>
                <a:cs typeface="Times New Roman" panose="02020603050405020304" pitchFamily="18" charset="0"/>
              </a:rPr>
              <a:t> (Multiple Inputs, Multiple Outputs) antennas which have multiple connections to send and receive large amounts of data simultaneously. </a:t>
            </a:r>
          </a:p>
          <a:p>
            <a:pPr marL="0" indent="0">
              <a:buNone/>
            </a:pPr>
            <a:r>
              <a:rPr lang="en-US" b="0" i="0" dirty="0">
                <a:solidFill>
                  <a:srgbClr val="273239"/>
                </a:solidFill>
                <a:effectLst/>
                <a:latin typeface="Times New Roman" panose="02020603050405020304" pitchFamily="18" charset="0"/>
                <a:cs typeface="Times New Roman" panose="02020603050405020304" pitchFamily="18" charset="0"/>
              </a:rPr>
              <a:t>This means that more users can connect to the network simultaneously.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3087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985860" y="196045"/>
            <a:ext cx="6447235" cy="876300"/>
          </a:xfrm>
        </p:spPr>
        <p:txBody>
          <a:bodyPr>
            <a:normAutofit fontScale="90000"/>
          </a:bodyPr>
          <a:lstStyle/>
          <a:p>
            <a:pPr eaLnBrk="1" hangingPunct="1"/>
            <a:r>
              <a:rPr lang="en-US" altLang="en-US" dirty="0">
                <a:solidFill>
                  <a:schemeClr val="tx1"/>
                </a:solidFill>
                <a:latin typeface="Times New Roman" panose="02020603050405020304" pitchFamily="18" charset="0"/>
                <a:cs typeface="Times New Roman" panose="02020603050405020304" pitchFamily="18" charset="0"/>
              </a:rPr>
              <a:t>Multiple access Techniques (MAT)</a:t>
            </a:r>
          </a:p>
        </p:txBody>
      </p:sp>
      <p:sp>
        <p:nvSpPr>
          <p:cNvPr id="91139" name="Rectangle 3"/>
          <p:cNvSpPr>
            <a:spLocks noGrp="1" noChangeArrowheads="1"/>
          </p:cNvSpPr>
          <p:nvPr>
            <p:ph type="body" idx="1"/>
          </p:nvPr>
        </p:nvSpPr>
        <p:spPr>
          <a:xfrm>
            <a:off x="518614" y="1544640"/>
            <a:ext cx="10003809" cy="2972769"/>
          </a:xfrm>
        </p:spPr>
        <p:txBody>
          <a:bodyPr>
            <a:normAutofit fontScale="92500"/>
          </a:bodyPr>
          <a:lstStyle/>
          <a:p>
            <a:pPr algn="just" eaLnBrk="1" hangingPunct="1">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MATs are used to a</a:t>
            </a:r>
            <a:r>
              <a:rPr lang="en-US" altLang="en-US" sz="2400" dirty="0">
                <a:latin typeface="Times New Roman" panose="02020603050405020304" pitchFamily="18" charset="0"/>
                <a:cs typeface="Times New Roman" panose="02020603050405020304" pitchFamily="18" charset="0"/>
              </a:rPr>
              <a:t>llow many mobile users to share a finite amount of radio spectrum simultaneously.</a:t>
            </a:r>
          </a:p>
          <a:p>
            <a:pPr algn="just" eaLnBrk="1" hangingPunct="1">
              <a:lnSpc>
                <a:spcPct val="150000"/>
              </a:lnSpc>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Duplexer-</a:t>
            </a:r>
            <a:r>
              <a:rPr lang="en-US" altLang="en-US" sz="2400" dirty="0">
                <a:latin typeface="Times New Roman" panose="02020603050405020304" pitchFamily="18" charset="0"/>
                <a:cs typeface="Times New Roman" panose="02020603050405020304" pitchFamily="18" charset="0"/>
              </a:rPr>
              <a:t> A device with duplex channel (two simplex channels- a forward and a reverse)</a:t>
            </a:r>
          </a:p>
          <a:p>
            <a:pPr algn="just" eaLnBrk="1" hangingPunct="1">
              <a:lnSpc>
                <a:spcPct val="150000"/>
              </a:lnSpc>
              <a:buFont typeface="Wingdings" panose="05000000000000000000" pitchFamily="2" charset="2"/>
              <a:buChar char="Ø"/>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Duplexing may be done using frequency (FDD) or time domain techniques (TDD).</a:t>
            </a:r>
          </a:p>
          <a:p>
            <a:pPr algn="just" eaLnBrk="1" hangingPunct="1">
              <a:lnSpc>
                <a:spcPct val="150000"/>
              </a:lnSpc>
              <a:buFont typeface="Wingdings" panose="05000000000000000000" pitchFamily="2" charset="2"/>
              <a:buChar char="Ø"/>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Char char="Ø"/>
            </a:pPr>
            <a:endParaRPr lang="en-US" altLang="en-US"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Char char="Ø"/>
            </a:pPr>
            <a:endParaRPr lang="en-US"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7B8CAC2D-1F89-45DD-8D16-81375B03A6C9}"/>
              </a:ext>
            </a:extLst>
          </p:cNvPr>
          <p:cNvSpPr txBox="1"/>
          <p:nvPr/>
        </p:nvSpPr>
        <p:spPr>
          <a:xfrm>
            <a:off x="2279918" y="4825219"/>
            <a:ext cx="6817700" cy="954107"/>
          </a:xfrm>
          <a:prstGeom prst="rect">
            <a:avLst/>
          </a:prstGeom>
          <a:noFill/>
        </p:spPr>
        <p:txBody>
          <a:bodyPr wrap="square" rtlCol="0">
            <a:spAutoFit/>
          </a:bodyPr>
          <a:lstStyle/>
          <a:p>
            <a:r>
              <a:rPr lang="en-IN" sz="2800" b="1" dirty="0"/>
              <a:t>#See the video </a:t>
            </a:r>
            <a:r>
              <a:rPr lang="en-IN" sz="2800" dirty="0">
                <a:solidFill>
                  <a:srgbClr val="0563C1"/>
                </a:solidFill>
                <a:latin typeface="Calibri" panose="020F0502020204030204" pitchFamily="34" charset="0"/>
                <a:hlinkClick r:id="rId2"/>
              </a:rPr>
              <a:t>https://youtu.be/1DwogdEdm_M-</a:t>
            </a:r>
            <a:r>
              <a:rPr lang="en-IN" sz="2800" dirty="0">
                <a:solidFill>
                  <a:srgbClr val="222222"/>
                </a:solidFill>
                <a:latin typeface="Arial" panose="020B0604020202020204" pitchFamily="34" charset="0"/>
              </a:rPr>
              <a:t>    </a:t>
            </a:r>
            <a:endParaRPr lang="en-IN" sz="2800" b="1"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EE5A8DC-6E29-58E6-3D25-59662B0ED369}"/>
              </a:ext>
            </a:extLst>
          </p:cNvPr>
          <p:cNvSpPr>
            <a:spLocks noGrp="1"/>
          </p:cNvSpPr>
          <p:nvPr>
            <p:ph idx="1"/>
          </p:nvPr>
        </p:nvSpPr>
        <p:spPr>
          <a:xfrm>
            <a:off x="508415" y="566451"/>
            <a:ext cx="11318823" cy="5699438"/>
          </a:xfrm>
        </p:spPr>
        <p:txBody>
          <a:bodyPr>
            <a:normAutofit/>
          </a:bodyPr>
          <a:lstStyle/>
          <a:p>
            <a:pPr marL="0" indent="0">
              <a:buNone/>
            </a:pPr>
            <a:r>
              <a:rPr lang="en-US" b="1" i="0" dirty="0">
                <a:solidFill>
                  <a:srgbClr val="C00000"/>
                </a:solidFill>
                <a:effectLst/>
                <a:latin typeface="urw-din"/>
              </a:rPr>
              <a:t>2. </a:t>
            </a:r>
            <a:r>
              <a:rPr lang="en-US" b="1" i="0" dirty="0">
                <a:solidFill>
                  <a:srgbClr val="C00000"/>
                </a:solidFill>
                <a:effectLst/>
                <a:latin typeface="Times New Roman" panose="02020603050405020304" pitchFamily="18" charset="0"/>
                <a:cs typeface="Times New Roman" panose="02020603050405020304" pitchFamily="18" charset="0"/>
              </a:rPr>
              <a:t>Core Network:</a:t>
            </a:r>
            <a:r>
              <a:rPr lang="en-US" b="0" i="0" dirty="0">
                <a:solidFill>
                  <a:srgbClr val="C00000"/>
                </a:solidFill>
                <a:effectLst/>
                <a:latin typeface="Times New Roman" panose="02020603050405020304" pitchFamily="18" charset="0"/>
                <a:cs typeface="Times New Roman" panose="02020603050405020304" pitchFamily="18" charset="0"/>
              </a:rPr>
              <a:t> </a:t>
            </a:r>
            <a:endParaRPr lang="en-US" b="0" i="0" dirty="0" smtClean="0">
              <a:solidFill>
                <a:srgbClr val="C00000"/>
              </a:solidFill>
              <a:effectLst/>
              <a:latin typeface="Times New Roman" panose="02020603050405020304" pitchFamily="18" charset="0"/>
              <a:cs typeface="Times New Roman" panose="02020603050405020304" pitchFamily="18" charset="0"/>
            </a:endParaRPr>
          </a:p>
          <a:p>
            <a:pPr marL="0" indent="0">
              <a:buNone/>
            </a:pPr>
            <a:endParaRPr lang="en-US" b="0" i="0" dirty="0">
              <a:solidFill>
                <a:srgbClr val="C00000"/>
              </a:solidFill>
              <a:effectLst/>
              <a:latin typeface="Times New Roman" panose="02020603050405020304" pitchFamily="18" charset="0"/>
              <a:cs typeface="Times New Roman" panose="02020603050405020304" pitchFamily="18" charset="0"/>
            </a:endParaRPr>
          </a:p>
          <a:p>
            <a:pPr marL="0" indent="0">
              <a:buNone/>
            </a:pPr>
            <a:r>
              <a:rPr lang="en-US" b="0" i="0" dirty="0">
                <a:solidFill>
                  <a:srgbClr val="273239"/>
                </a:solidFill>
                <a:effectLst/>
                <a:latin typeface="Times New Roman" panose="02020603050405020304" pitchFamily="18" charset="0"/>
                <a:cs typeface="Times New Roman" panose="02020603050405020304" pitchFamily="18" charset="0"/>
              </a:rPr>
              <a:t>The Core Network </a:t>
            </a:r>
            <a:r>
              <a:rPr lang="en-US" b="0" i="0" dirty="0">
                <a:solidFill>
                  <a:srgbClr val="C00000"/>
                </a:solidFill>
                <a:effectLst/>
                <a:latin typeface="Times New Roman" panose="02020603050405020304" pitchFamily="18" charset="0"/>
                <a:cs typeface="Times New Roman" panose="02020603050405020304" pitchFamily="18" charset="0"/>
              </a:rPr>
              <a:t>manages all the data and internet connections </a:t>
            </a:r>
            <a:r>
              <a:rPr lang="en-US" b="0" i="0" dirty="0">
                <a:solidFill>
                  <a:srgbClr val="273239"/>
                </a:solidFill>
                <a:effectLst/>
                <a:latin typeface="Times New Roman" panose="02020603050405020304" pitchFamily="18" charset="0"/>
                <a:cs typeface="Times New Roman" panose="02020603050405020304" pitchFamily="18" charset="0"/>
              </a:rPr>
              <a:t>for the 5G Wireless Technology.</a:t>
            </a:r>
          </a:p>
          <a:p>
            <a:pPr marL="0" indent="0">
              <a:buNone/>
            </a:pPr>
            <a:endParaRPr lang="en-US" dirty="0">
              <a:solidFill>
                <a:srgbClr val="273239"/>
              </a:solidFill>
              <a:latin typeface="Times New Roman" panose="02020603050405020304" pitchFamily="18" charset="0"/>
              <a:cs typeface="Times New Roman" panose="02020603050405020304" pitchFamily="18" charset="0"/>
            </a:endParaRPr>
          </a:p>
          <a:p>
            <a:pPr marL="0" indent="0">
              <a:buNone/>
            </a:pPr>
            <a:r>
              <a:rPr lang="en-US" b="0" i="0" dirty="0">
                <a:solidFill>
                  <a:srgbClr val="273239"/>
                </a:solidFill>
                <a:effectLst/>
                <a:latin typeface="Times New Roman" panose="02020603050405020304" pitchFamily="18" charset="0"/>
                <a:cs typeface="Times New Roman" panose="02020603050405020304" pitchFamily="18" charset="0"/>
              </a:rPr>
              <a:t> And a big advantage of the 5G Core Network is that it can</a:t>
            </a:r>
            <a:r>
              <a:rPr lang="en-US" b="0" i="0" dirty="0">
                <a:solidFill>
                  <a:srgbClr val="C00000"/>
                </a:solidFill>
                <a:effectLst/>
                <a:latin typeface="Times New Roman" panose="02020603050405020304" pitchFamily="18" charset="0"/>
                <a:cs typeface="Times New Roman" panose="02020603050405020304" pitchFamily="18" charset="0"/>
              </a:rPr>
              <a:t> integrate with the internet much more efficiently</a:t>
            </a:r>
            <a:r>
              <a:rPr lang="en-US" b="0" i="0" dirty="0">
                <a:solidFill>
                  <a:srgbClr val="273239"/>
                </a:solidFill>
                <a:effectLst/>
                <a:latin typeface="Times New Roman" panose="02020603050405020304" pitchFamily="18" charset="0"/>
                <a:cs typeface="Times New Roman" panose="02020603050405020304" pitchFamily="18" charset="0"/>
              </a:rPr>
              <a:t> and it also provides additional services like </a:t>
            </a:r>
            <a:r>
              <a:rPr lang="en-US" b="0" i="1" dirty="0">
                <a:solidFill>
                  <a:srgbClr val="C00000"/>
                </a:solidFill>
                <a:effectLst/>
                <a:latin typeface="Times New Roman" panose="02020603050405020304" pitchFamily="18" charset="0"/>
                <a:cs typeface="Times New Roman" panose="02020603050405020304" pitchFamily="18" charset="0"/>
              </a:rPr>
              <a:t>cloud-based services</a:t>
            </a:r>
            <a:r>
              <a:rPr lang="en-US" b="0" i="1" dirty="0">
                <a:solidFill>
                  <a:srgbClr val="273239"/>
                </a:solidFill>
                <a:effectLst/>
                <a:latin typeface="Times New Roman" panose="02020603050405020304" pitchFamily="18" charset="0"/>
                <a:cs typeface="Times New Roman" panose="02020603050405020304" pitchFamily="18" charset="0"/>
              </a:rPr>
              <a:t>, </a:t>
            </a:r>
            <a:r>
              <a:rPr lang="en-US" b="0" i="1" dirty="0">
                <a:solidFill>
                  <a:srgbClr val="C00000"/>
                </a:solidFill>
                <a:effectLst/>
                <a:latin typeface="Times New Roman" panose="02020603050405020304" pitchFamily="18" charset="0"/>
                <a:cs typeface="Times New Roman" panose="02020603050405020304" pitchFamily="18" charset="0"/>
              </a:rPr>
              <a:t>distributed servers</a:t>
            </a:r>
            <a:r>
              <a:rPr lang="en-US" b="0" i="0" dirty="0">
                <a:solidFill>
                  <a:srgbClr val="C00000"/>
                </a:solidFill>
                <a:effectLst/>
                <a:latin typeface="Times New Roman" panose="02020603050405020304" pitchFamily="18" charset="0"/>
                <a:cs typeface="Times New Roman" panose="02020603050405020304" pitchFamily="18" charset="0"/>
              </a:rPr>
              <a:t> that improve response times,</a:t>
            </a:r>
            <a:r>
              <a:rPr lang="en-US" b="0" i="0" dirty="0">
                <a:solidFill>
                  <a:srgbClr val="273239"/>
                </a:solidFill>
                <a:effectLst/>
                <a:latin typeface="Times New Roman" panose="02020603050405020304" pitchFamily="18" charset="0"/>
                <a:cs typeface="Times New Roman" panose="02020603050405020304" pitchFamily="18" charset="0"/>
              </a:rPr>
              <a:t> etc. </a:t>
            </a:r>
          </a:p>
          <a:p>
            <a:pPr marL="0" indent="0">
              <a:buNone/>
            </a:pPr>
            <a:endParaRPr lang="en-US" b="0" i="0" dirty="0">
              <a:solidFill>
                <a:srgbClr val="273239"/>
              </a:solidFill>
              <a:effectLst/>
              <a:latin typeface="Times New Roman" panose="02020603050405020304" pitchFamily="18" charset="0"/>
              <a:cs typeface="Times New Roman" panose="02020603050405020304" pitchFamily="18" charset="0"/>
            </a:endParaRPr>
          </a:p>
          <a:p>
            <a:pPr marL="0" indent="0">
              <a:buNone/>
            </a:pPr>
            <a:r>
              <a:rPr lang="en-US" b="0" i="0" dirty="0">
                <a:solidFill>
                  <a:srgbClr val="273239"/>
                </a:solidFill>
                <a:effectLst/>
                <a:latin typeface="Times New Roman" panose="02020603050405020304" pitchFamily="18" charset="0"/>
                <a:cs typeface="Times New Roman" panose="02020603050405020304" pitchFamily="18" charset="0"/>
              </a:rPr>
              <a:t>Another advanced feature of the Core Network is </a:t>
            </a:r>
            <a:r>
              <a:rPr lang="en-US" b="0" i="1" dirty="0">
                <a:solidFill>
                  <a:srgbClr val="C00000"/>
                </a:solidFill>
                <a:effectLst/>
                <a:latin typeface="Times New Roman" panose="02020603050405020304" pitchFamily="18" charset="0"/>
                <a:cs typeface="Times New Roman" panose="02020603050405020304" pitchFamily="18" charset="0"/>
              </a:rPr>
              <a:t>network slicing</a:t>
            </a:r>
            <a:r>
              <a:rPr lang="en-US" b="0" i="0" dirty="0">
                <a:solidFill>
                  <a:srgbClr val="273239"/>
                </a:solidFill>
                <a:effectLst/>
                <a:latin typeface="Times New Roman" panose="02020603050405020304" pitchFamily="18" charset="0"/>
                <a:cs typeface="Times New Roman" panose="02020603050405020304" pitchFamily="18" charset="0"/>
              </a:rPr>
              <a:t> (Which we talked about earlier!!!).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83040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568C37-B168-2CD4-8AC4-63164D986517}"/>
              </a:ext>
            </a:extLst>
          </p:cNvPr>
          <p:cNvSpPr>
            <a:spLocks noGrp="1"/>
          </p:cNvSpPr>
          <p:nvPr>
            <p:ph type="title"/>
          </p:nvPr>
        </p:nvSpPr>
        <p:spPr>
          <a:xfrm>
            <a:off x="838200" y="365126"/>
            <a:ext cx="11063990" cy="669196"/>
          </a:xfrm>
        </p:spPr>
        <p:txBody>
          <a:bodyPr>
            <a:noAutofit/>
          </a:bodyPr>
          <a:lstStyle/>
          <a:p>
            <a:r>
              <a:rPr lang="en-US" sz="3200" b="1" i="0" dirty="0">
                <a:solidFill>
                  <a:srgbClr val="C00000"/>
                </a:solidFill>
                <a:effectLst/>
                <a:latin typeface="urw-din"/>
              </a:rPr>
              <a:t>What are the Benefits of 5G Wireless Technology?</a:t>
            </a:r>
            <a:br>
              <a:rPr lang="en-US" sz="3200" b="1" i="0" dirty="0">
                <a:solidFill>
                  <a:srgbClr val="C00000"/>
                </a:solidFill>
                <a:effectLst/>
                <a:latin typeface="urw-din"/>
              </a:rPr>
            </a:br>
            <a:endParaRPr lang="en-IN" sz="3200" dirty="0">
              <a:solidFill>
                <a:srgbClr val="C00000"/>
              </a:solidFill>
            </a:endParaRPr>
          </a:p>
        </p:txBody>
      </p:sp>
      <p:sp>
        <p:nvSpPr>
          <p:cNvPr id="3" name="Content Placeholder 2">
            <a:extLst>
              <a:ext uri="{FF2B5EF4-FFF2-40B4-BE49-F238E27FC236}">
                <a16:creationId xmlns:a16="http://schemas.microsoft.com/office/drawing/2014/main" xmlns="" id="{C2523933-33BB-B1D4-D86F-E9F1E4DEC44B}"/>
              </a:ext>
            </a:extLst>
          </p:cNvPr>
          <p:cNvSpPr>
            <a:spLocks noGrp="1"/>
          </p:cNvSpPr>
          <p:nvPr>
            <p:ph idx="1"/>
          </p:nvPr>
        </p:nvSpPr>
        <p:spPr>
          <a:xfrm>
            <a:off x="279817" y="1034322"/>
            <a:ext cx="11622373" cy="5621311"/>
          </a:xfrm>
        </p:spPr>
        <p:txBody>
          <a:bodyPr/>
          <a:lstStyle/>
          <a:p>
            <a:pPr marL="0" indent="0" algn="l" fontAlgn="base">
              <a:buNone/>
            </a:pPr>
            <a:r>
              <a:rPr lang="en-US" b="0" i="0" dirty="0">
                <a:solidFill>
                  <a:srgbClr val="273239"/>
                </a:solidFill>
                <a:effectLst/>
                <a:latin typeface="Times New Roman" panose="02020603050405020304" pitchFamily="18" charset="0"/>
                <a:cs typeface="Times New Roman" panose="02020603050405020304" pitchFamily="18" charset="0"/>
              </a:rPr>
              <a:t>5G Wireless Technology will not only </a:t>
            </a:r>
            <a:r>
              <a:rPr lang="en-US" b="0" i="0" dirty="0">
                <a:solidFill>
                  <a:srgbClr val="C00000"/>
                </a:solidFill>
                <a:effectLst/>
                <a:latin typeface="Times New Roman" panose="02020603050405020304" pitchFamily="18" charset="0"/>
                <a:cs typeface="Times New Roman" panose="02020603050405020304" pitchFamily="18" charset="0"/>
              </a:rPr>
              <a:t>enhance current mobile broadband services</a:t>
            </a:r>
            <a:r>
              <a:rPr lang="en-US" b="0" i="0" dirty="0">
                <a:solidFill>
                  <a:srgbClr val="273239"/>
                </a:solidFill>
                <a:effectLst/>
                <a:latin typeface="Times New Roman" panose="02020603050405020304" pitchFamily="18" charset="0"/>
                <a:cs typeface="Times New Roman" panose="02020603050405020304" pitchFamily="18" charset="0"/>
              </a:rPr>
              <a:t>, but it will </a:t>
            </a:r>
            <a:r>
              <a:rPr lang="en-US" b="0" i="0" dirty="0">
                <a:solidFill>
                  <a:srgbClr val="C00000"/>
                </a:solidFill>
                <a:effectLst/>
                <a:latin typeface="Times New Roman" panose="02020603050405020304" pitchFamily="18" charset="0"/>
                <a:cs typeface="Times New Roman" panose="02020603050405020304" pitchFamily="18" charset="0"/>
              </a:rPr>
              <a:t>also expand the world of mobile networks </a:t>
            </a:r>
            <a:r>
              <a:rPr lang="en-US" b="0" i="0" dirty="0">
                <a:solidFill>
                  <a:srgbClr val="273239"/>
                </a:solidFill>
                <a:effectLst/>
                <a:latin typeface="Times New Roman" panose="02020603050405020304" pitchFamily="18" charset="0"/>
                <a:cs typeface="Times New Roman" panose="02020603050405020304" pitchFamily="18" charset="0"/>
              </a:rPr>
              <a:t>to include </a:t>
            </a:r>
            <a:r>
              <a:rPr lang="en-US" b="0" i="0" dirty="0">
                <a:solidFill>
                  <a:srgbClr val="C00000"/>
                </a:solidFill>
                <a:effectLst/>
                <a:latin typeface="Times New Roman" panose="02020603050405020304" pitchFamily="18" charset="0"/>
                <a:cs typeface="Times New Roman" panose="02020603050405020304" pitchFamily="18" charset="0"/>
              </a:rPr>
              <a:t>many new devices and services in multiple industries from retail to education to entertainment with much higher performances and lower costs</a:t>
            </a:r>
            <a:r>
              <a:rPr lang="en-US" b="0" i="0" dirty="0">
                <a:solidFill>
                  <a:srgbClr val="273239"/>
                </a:solidFill>
                <a:effectLst/>
                <a:latin typeface="Times New Roman" panose="02020603050405020304" pitchFamily="18" charset="0"/>
                <a:cs typeface="Times New Roman" panose="02020603050405020304" pitchFamily="18" charset="0"/>
              </a:rPr>
              <a:t>. </a:t>
            </a:r>
          </a:p>
          <a:p>
            <a:pPr marL="0" indent="0" algn="l" fontAlgn="base">
              <a:buNone/>
            </a:pPr>
            <a:r>
              <a:rPr lang="en-US" b="0" i="0" dirty="0">
                <a:solidFill>
                  <a:srgbClr val="FF0000"/>
                </a:solidFill>
                <a:effectLst/>
                <a:latin typeface="Times New Roman" panose="02020603050405020304" pitchFamily="18" charset="0"/>
                <a:cs typeface="Times New Roman" panose="02020603050405020304" pitchFamily="18" charset="0"/>
              </a:rPr>
              <a:t>It could even be said that 5G Technology as much as the emergence of automobiles or electricity ever did!!!</a:t>
            </a:r>
          </a:p>
          <a:p>
            <a:pPr marL="0" indent="0" algn="l" fontAlgn="base">
              <a:buNone/>
            </a:pPr>
            <a:endParaRPr lang="en-US" b="0" i="0" dirty="0">
              <a:solidFill>
                <a:srgbClr val="FF0000"/>
              </a:solidFill>
              <a:effectLst/>
              <a:latin typeface="Times New Roman" panose="02020603050405020304" pitchFamily="18" charset="0"/>
              <a:cs typeface="Times New Roman" panose="02020603050405020304" pitchFamily="18" charset="0"/>
            </a:endParaRPr>
          </a:p>
          <a:p>
            <a:pPr marL="0" indent="0" algn="l" fontAlgn="base">
              <a:buNone/>
            </a:pPr>
            <a:r>
              <a:rPr lang="en-US" b="0" i="0" dirty="0">
                <a:solidFill>
                  <a:srgbClr val="273239"/>
                </a:solidFill>
                <a:effectLst/>
                <a:latin typeface="Times New Roman" panose="02020603050405020304" pitchFamily="18" charset="0"/>
                <a:cs typeface="Times New Roman" panose="02020603050405020304" pitchFamily="18" charset="0"/>
              </a:rPr>
              <a:t>Some of the benefits of 5G in various domains are given here:</a:t>
            </a:r>
          </a:p>
          <a:p>
            <a:r>
              <a:rPr lang="en-US" b="0" i="0" dirty="0">
                <a:solidFill>
                  <a:srgbClr val="273239"/>
                </a:solidFill>
                <a:effectLst/>
                <a:latin typeface="Times New Roman" panose="02020603050405020304" pitchFamily="18" charset="0"/>
                <a:cs typeface="Times New Roman" panose="02020603050405020304" pitchFamily="18" charset="0"/>
              </a:rPr>
              <a:t>5G will make our smartphones much smarter with faster and more </a:t>
            </a:r>
            <a:r>
              <a:rPr lang="en-US" b="1" i="0" dirty="0">
                <a:solidFill>
                  <a:srgbClr val="FF0000"/>
                </a:solidFill>
                <a:effectLst/>
                <a:latin typeface="Times New Roman" panose="02020603050405020304" pitchFamily="18" charset="0"/>
                <a:cs typeface="Times New Roman" panose="02020603050405020304" pitchFamily="18" charset="0"/>
              </a:rPr>
              <a:t>uniform data rates, lower latency</a:t>
            </a:r>
            <a:r>
              <a:rPr lang="en-US" b="0" i="0" dirty="0">
                <a:solidFill>
                  <a:srgbClr val="FF0000"/>
                </a:solidFill>
                <a:effectLst/>
                <a:latin typeface="Times New Roman" panose="02020603050405020304" pitchFamily="18" charset="0"/>
                <a:cs typeface="Times New Roman" panose="02020603050405020304" pitchFamily="18" charset="0"/>
              </a:rPr>
              <a:t> and </a:t>
            </a:r>
            <a:r>
              <a:rPr lang="en-US" b="1" i="0" dirty="0">
                <a:solidFill>
                  <a:srgbClr val="FF0000"/>
                </a:solidFill>
                <a:effectLst/>
                <a:latin typeface="Times New Roman" panose="02020603050405020304" pitchFamily="18" charset="0"/>
                <a:cs typeface="Times New Roman" panose="02020603050405020304" pitchFamily="18" charset="0"/>
              </a:rPr>
              <a:t>cost-per-bit</a:t>
            </a:r>
            <a:r>
              <a:rPr lang="en-US" b="0" i="0" dirty="0">
                <a:solidFill>
                  <a:srgbClr val="FF0000"/>
                </a:solidFill>
                <a:effectLst/>
                <a:latin typeface="Times New Roman" panose="02020603050405020304" pitchFamily="18" charset="0"/>
                <a:cs typeface="Times New Roman" panose="02020603050405020304" pitchFamily="18" charset="0"/>
              </a:rPr>
              <a:t> </a:t>
            </a:r>
            <a:r>
              <a:rPr lang="en-US" b="0" i="0" dirty="0">
                <a:solidFill>
                  <a:srgbClr val="273239"/>
                </a:solidFill>
                <a:effectLst/>
                <a:latin typeface="Times New Roman" panose="02020603050405020304" pitchFamily="18" charset="0"/>
                <a:cs typeface="Times New Roman" panose="02020603050405020304" pitchFamily="18" charset="0"/>
              </a:rPr>
              <a:t>and this, in turn, will lead to the common acceptance of new immersive technologies like </a:t>
            </a:r>
            <a:r>
              <a:rPr lang="en-US" b="0" i="0" dirty="0">
                <a:solidFill>
                  <a:srgbClr val="FF0000"/>
                </a:solidFill>
                <a:effectLst/>
                <a:latin typeface="Times New Roman" panose="02020603050405020304" pitchFamily="18" charset="0"/>
                <a:cs typeface="Times New Roman" panose="02020603050405020304" pitchFamily="18" charset="0"/>
              </a:rPr>
              <a:t>Virtual Reality or Augmented Reality.</a:t>
            </a:r>
          </a:p>
          <a:p>
            <a:endParaRPr lang="en-IN" dirty="0"/>
          </a:p>
        </p:txBody>
      </p:sp>
    </p:spTree>
    <p:extLst>
      <p:ext uri="{BB962C8B-B14F-4D97-AF65-F5344CB8AC3E}">
        <p14:creationId xmlns:p14="http://schemas.microsoft.com/office/powerpoint/2010/main" val="6863037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B50B1A7-5DB3-8D1A-A600-FE718C728217}"/>
              </a:ext>
            </a:extLst>
          </p:cNvPr>
          <p:cNvSpPr>
            <a:spLocks noGrp="1"/>
          </p:cNvSpPr>
          <p:nvPr>
            <p:ph idx="1"/>
          </p:nvPr>
        </p:nvSpPr>
        <p:spPr>
          <a:xfrm>
            <a:off x="479685" y="224852"/>
            <a:ext cx="11317574" cy="6086007"/>
          </a:xfrm>
        </p:spPr>
        <p:txBody>
          <a:bodyPr>
            <a:normAutofit fontScale="92500" lnSpcReduction="10000"/>
          </a:bodyPr>
          <a:lstStyle/>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5G will have the convenience of </a:t>
            </a:r>
            <a:r>
              <a:rPr lang="en-US" b="1" i="0" dirty="0">
                <a:solidFill>
                  <a:srgbClr val="FF0000"/>
                </a:solidFill>
                <a:effectLst/>
                <a:latin typeface="Times New Roman" panose="02020603050405020304" pitchFamily="18" charset="0"/>
                <a:cs typeface="Times New Roman" panose="02020603050405020304" pitchFamily="18" charset="0"/>
              </a:rPr>
              <a:t>ultra-reliable, low latency links</a:t>
            </a:r>
            <a:r>
              <a:rPr lang="en-US" b="0" i="0" dirty="0">
                <a:solidFill>
                  <a:srgbClr val="FF0000"/>
                </a:solidFill>
                <a:effectLst/>
                <a:latin typeface="Times New Roman" panose="02020603050405020304" pitchFamily="18" charset="0"/>
                <a:cs typeface="Times New Roman" panose="02020603050405020304" pitchFamily="18" charset="0"/>
              </a:rPr>
              <a:t> </a:t>
            </a:r>
            <a:r>
              <a:rPr lang="en-US" b="0" i="0" dirty="0">
                <a:solidFill>
                  <a:srgbClr val="273239"/>
                </a:solidFill>
                <a:effectLst/>
                <a:latin typeface="Times New Roman" panose="02020603050405020304" pitchFamily="18" charset="0"/>
                <a:cs typeface="Times New Roman" panose="02020603050405020304" pitchFamily="18" charset="0"/>
              </a:rPr>
              <a:t>that will empower industries to invest in more projects which require remote control of critical infrastructure in various fields like medicine, aviation, etc.</a:t>
            </a:r>
          </a:p>
          <a:p>
            <a:pPr algn="l" fontAlgn="base">
              <a:buFont typeface="Arial" panose="020B0604020202020204" pitchFamily="34" charset="0"/>
              <a:buChar char="•"/>
            </a:pPr>
            <a:endParaRPr lang="en-US"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5G will lead to an </a:t>
            </a:r>
            <a:r>
              <a:rPr lang="en-US" b="1" i="0" dirty="0">
                <a:solidFill>
                  <a:srgbClr val="FF0000"/>
                </a:solidFill>
                <a:effectLst/>
                <a:latin typeface="Times New Roman" panose="02020603050405020304" pitchFamily="18" charset="0"/>
                <a:cs typeface="Times New Roman" panose="02020603050405020304" pitchFamily="18" charset="0"/>
              </a:rPr>
              <a:t>Internet of Things revolution</a:t>
            </a:r>
            <a:r>
              <a:rPr lang="en-US" b="0" i="0" dirty="0">
                <a:solidFill>
                  <a:srgbClr val="FF0000"/>
                </a:solidFill>
                <a:effectLst/>
                <a:latin typeface="Times New Roman" panose="02020603050405020304" pitchFamily="18" charset="0"/>
                <a:cs typeface="Times New Roman" panose="02020603050405020304" pitchFamily="18" charset="0"/>
              </a:rPr>
              <a:t> </a:t>
            </a:r>
            <a:r>
              <a:rPr lang="en-US" b="0" i="0" dirty="0">
                <a:solidFill>
                  <a:srgbClr val="273239"/>
                </a:solidFill>
                <a:effectLst/>
                <a:latin typeface="Times New Roman" panose="02020603050405020304" pitchFamily="18" charset="0"/>
                <a:cs typeface="Times New Roman" panose="02020603050405020304" pitchFamily="18" charset="0"/>
              </a:rPr>
              <a:t>as it has the ability to scale up or down in features like data rates, power, and mobility which is perfect for an application like connecting multiple embedded sensors in almost all devices!</a:t>
            </a:r>
          </a:p>
          <a:p>
            <a:endParaRPr lang="en-IN" dirty="0">
              <a:latin typeface="Times New Roman" panose="02020603050405020304" pitchFamily="18" charset="0"/>
              <a:cs typeface="Times New Roman" panose="02020603050405020304" pitchFamily="18" charset="0"/>
            </a:endParaRPr>
          </a:p>
          <a:p>
            <a:pPr marL="0" indent="0" algn="l">
              <a:buNone/>
            </a:pPr>
            <a:r>
              <a:rPr lang="en-US" b="0" i="0" dirty="0">
                <a:solidFill>
                  <a:srgbClr val="202124"/>
                </a:solidFill>
                <a:effectLst/>
                <a:latin typeface="Times New Roman" panose="02020603050405020304" pitchFamily="18" charset="0"/>
                <a:cs typeface="Times New Roman" panose="02020603050405020304" pitchFamily="18" charset="0"/>
              </a:rPr>
              <a:t>Three elements are key in 5G use cases</a:t>
            </a:r>
          </a:p>
          <a:p>
            <a:pPr algn="l"/>
            <a:r>
              <a:rPr lang="en-US" b="1" i="0" dirty="0">
                <a:solidFill>
                  <a:srgbClr val="202124"/>
                </a:solidFill>
                <a:effectLst/>
                <a:latin typeface="Times New Roman" panose="02020603050405020304" pitchFamily="18" charset="0"/>
                <a:cs typeface="Times New Roman" panose="02020603050405020304" pitchFamily="18" charset="0"/>
              </a:rPr>
              <a:t>The rollout of 5G will provide benefits in three major areas, also known as the “</a:t>
            </a:r>
            <a:r>
              <a:rPr lang="en-US" b="1" i="0" dirty="0">
                <a:solidFill>
                  <a:srgbClr val="FF0000"/>
                </a:solidFill>
                <a:effectLst/>
                <a:latin typeface="Times New Roman" panose="02020603050405020304" pitchFamily="18" charset="0"/>
                <a:cs typeface="Times New Roman" panose="02020603050405020304" pitchFamily="18" charset="0"/>
              </a:rPr>
              <a:t>5G triangle”:</a:t>
            </a:r>
            <a:endParaRPr lang="en-US" b="0"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err="1">
                <a:solidFill>
                  <a:srgbClr val="202124"/>
                </a:solidFill>
                <a:effectLst/>
                <a:latin typeface="Times New Roman" panose="02020603050405020304" pitchFamily="18" charset="0"/>
                <a:cs typeface="Times New Roman" panose="02020603050405020304" pitchFamily="18" charset="0"/>
              </a:rPr>
              <a:t>uRLLC</a:t>
            </a:r>
            <a:r>
              <a:rPr lang="en-US" b="0" i="0" dirty="0">
                <a:solidFill>
                  <a:srgbClr val="202124"/>
                </a:solidFill>
                <a:effectLst/>
                <a:latin typeface="Times New Roman" panose="02020603050405020304" pitchFamily="18" charset="0"/>
                <a:cs typeface="Times New Roman" panose="02020603050405020304" pitchFamily="18" charset="0"/>
              </a:rPr>
              <a:t>: Ultra Reliable Low Latency Communication use cases.</a:t>
            </a:r>
          </a:p>
          <a:p>
            <a:pPr algn="l">
              <a:buFont typeface="Arial" panose="020B0604020202020204" pitchFamily="34" charset="0"/>
              <a:buChar char="•"/>
            </a:pPr>
            <a:r>
              <a:rPr lang="en-US" b="0" i="0" dirty="0" err="1">
                <a:solidFill>
                  <a:srgbClr val="202124"/>
                </a:solidFill>
                <a:effectLst/>
                <a:latin typeface="Times New Roman" panose="02020603050405020304" pitchFamily="18" charset="0"/>
                <a:cs typeface="Times New Roman" panose="02020603050405020304" pitchFamily="18" charset="0"/>
              </a:rPr>
              <a:t>mMTC</a:t>
            </a:r>
            <a:r>
              <a:rPr lang="en-US" b="0" i="0" dirty="0">
                <a:solidFill>
                  <a:srgbClr val="202124"/>
                </a:solidFill>
                <a:effectLst/>
                <a:latin typeface="Times New Roman" panose="02020603050405020304" pitchFamily="18" charset="0"/>
                <a:cs typeface="Times New Roman" panose="02020603050405020304" pitchFamily="18" charset="0"/>
              </a:rPr>
              <a:t>: Massive Machine Type Communication (IoT) use cases.</a:t>
            </a:r>
          </a:p>
          <a:p>
            <a:pPr algn="l">
              <a:buFont typeface="Arial" panose="020B0604020202020204" pitchFamily="34" charset="0"/>
              <a:buChar char="•"/>
            </a:pPr>
            <a:r>
              <a:rPr lang="en-US" b="0" i="0" dirty="0" err="1">
                <a:solidFill>
                  <a:srgbClr val="202124"/>
                </a:solidFill>
                <a:effectLst/>
                <a:latin typeface="Times New Roman" panose="02020603050405020304" pitchFamily="18" charset="0"/>
                <a:cs typeface="Times New Roman" panose="02020603050405020304" pitchFamily="18" charset="0"/>
              </a:rPr>
              <a:t>eMBB</a:t>
            </a:r>
            <a:r>
              <a:rPr lang="en-US" b="0" i="0" dirty="0">
                <a:solidFill>
                  <a:srgbClr val="202124"/>
                </a:solidFill>
                <a:effectLst/>
                <a:latin typeface="Times New Roman" panose="02020603050405020304" pitchFamily="18" charset="0"/>
                <a:cs typeface="Times New Roman" panose="02020603050405020304" pitchFamily="18" charset="0"/>
              </a:rPr>
              <a:t>: Enhanced Mobile Broadband – high speed use cases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00350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CCCDC-8708-0ACE-D70E-F20940709541}"/>
              </a:ext>
            </a:extLst>
          </p:cNvPr>
          <p:cNvSpPr>
            <a:spLocks noGrp="1"/>
          </p:cNvSpPr>
          <p:nvPr>
            <p:ph type="title"/>
          </p:nvPr>
        </p:nvSpPr>
        <p:spPr>
          <a:xfrm>
            <a:off x="524656" y="365126"/>
            <a:ext cx="11557416" cy="804108"/>
          </a:xfrm>
        </p:spPr>
        <p:txBody>
          <a:bodyPr>
            <a:normAutofit fontScale="90000"/>
          </a:bodyPr>
          <a:lstStyle/>
          <a:p>
            <a:pPr fontAlgn="base"/>
            <a:r>
              <a:rPr lang="en-US" sz="4000" b="1" i="0" dirty="0">
                <a:solidFill>
                  <a:srgbClr val="C00000"/>
                </a:solidFill>
                <a:effectLst/>
                <a:latin typeface="urw-din"/>
              </a:rPr>
              <a:t>What are the Parameters for 5G Wireless Technology</a:t>
            </a:r>
          </a:p>
        </p:txBody>
      </p:sp>
      <p:sp>
        <p:nvSpPr>
          <p:cNvPr id="3" name="Content Placeholder 2">
            <a:extLst>
              <a:ext uri="{FF2B5EF4-FFF2-40B4-BE49-F238E27FC236}">
                <a16:creationId xmlns:a16="http://schemas.microsoft.com/office/drawing/2014/main" xmlns="" id="{46F62B54-A86B-744B-B7D1-F192D038ABEF}"/>
              </a:ext>
            </a:extLst>
          </p:cNvPr>
          <p:cNvSpPr>
            <a:spLocks noGrp="1"/>
          </p:cNvSpPr>
          <p:nvPr>
            <p:ph idx="1"/>
          </p:nvPr>
        </p:nvSpPr>
        <p:spPr>
          <a:xfrm>
            <a:off x="284814" y="1253331"/>
            <a:ext cx="11287593" cy="4351338"/>
          </a:xfrm>
        </p:spPr>
        <p:txBody>
          <a:bodyPr/>
          <a:lstStyle/>
          <a:p>
            <a:r>
              <a:rPr lang="en-US" b="0" i="0" dirty="0">
                <a:solidFill>
                  <a:srgbClr val="273239"/>
                </a:solidFill>
                <a:effectLst/>
                <a:latin typeface="Times New Roman" panose="02020603050405020304" pitchFamily="18" charset="0"/>
                <a:cs typeface="Times New Roman" panose="02020603050405020304" pitchFamily="18" charset="0"/>
              </a:rPr>
              <a:t>Details about the performance of 5G Wireless Technology according to various parameters are given here: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9DB03370-8D4A-8F9D-09A0-F196E627C902}"/>
              </a:ext>
            </a:extLst>
          </p:cNvPr>
          <p:cNvPicPr>
            <a:picLocks noChangeAspect="1"/>
          </p:cNvPicPr>
          <p:nvPr/>
        </p:nvPicPr>
        <p:blipFill>
          <a:blip r:embed="rId2"/>
          <a:stretch>
            <a:fillRect/>
          </a:stretch>
        </p:blipFill>
        <p:spPr>
          <a:xfrm>
            <a:off x="524656" y="2053652"/>
            <a:ext cx="10762937" cy="4616970"/>
          </a:xfrm>
          <a:prstGeom prst="rect">
            <a:avLst/>
          </a:prstGeom>
        </p:spPr>
      </p:pic>
    </p:spTree>
    <p:extLst>
      <p:ext uri="{BB962C8B-B14F-4D97-AF65-F5344CB8AC3E}">
        <p14:creationId xmlns:p14="http://schemas.microsoft.com/office/powerpoint/2010/main" val="40964716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9C37557-72A4-3CF4-2FEB-56C01A514C5F}"/>
              </a:ext>
            </a:extLst>
          </p:cNvPr>
          <p:cNvSpPr>
            <a:spLocks noGrp="1"/>
          </p:cNvSpPr>
          <p:nvPr>
            <p:ph idx="1"/>
          </p:nvPr>
        </p:nvSpPr>
        <p:spPr>
          <a:xfrm>
            <a:off x="205153" y="235976"/>
            <a:ext cx="10515600" cy="4351338"/>
          </a:xfrm>
        </p:spPr>
        <p:txBody>
          <a:bodyPr/>
          <a:lstStyle/>
          <a:p>
            <a:r>
              <a:rPr lang="en-US" b="0" dirty="0">
                <a:solidFill>
                  <a:srgbClr val="5DBFD4"/>
                </a:solidFill>
                <a:effectLst/>
                <a:latin typeface="gibson"/>
              </a:rPr>
              <a:t>5G technology is driven by 8 specification requirements:</a:t>
            </a:r>
          </a:p>
          <a:p>
            <a:pPr marL="0" indent="0">
              <a:buNone/>
            </a:pPr>
            <a:endParaRPr lang="en-IN" dirty="0"/>
          </a:p>
        </p:txBody>
      </p:sp>
      <p:pic>
        <p:nvPicPr>
          <p:cNvPr id="5" name="Picture 4">
            <a:extLst>
              <a:ext uri="{FF2B5EF4-FFF2-40B4-BE49-F238E27FC236}">
                <a16:creationId xmlns:a16="http://schemas.microsoft.com/office/drawing/2014/main" xmlns="" id="{E2C6D395-5365-857A-C8C8-B9A9E548CB02}"/>
              </a:ext>
            </a:extLst>
          </p:cNvPr>
          <p:cNvPicPr>
            <a:picLocks noChangeAspect="1"/>
          </p:cNvPicPr>
          <p:nvPr/>
        </p:nvPicPr>
        <p:blipFill>
          <a:blip r:embed="rId2"/>
          <a:stretch>
            <a:fillRect/>
          </a:stretch>
        </p:blipFill>
        <p:spPr>
          <a:xfrm>
            <a:off x="351692" y="942535"/>
            <a:ext cx="11635155" cy="5840077"/>
          </a:xfrm>
          <a:prstGeom prst="rect">
            <a:avLst/>
          </a:prstGeom>
        </p:spPr>
      </p:pic>
    </p:spTree>
    <p:extLst>
      <p:ext uri="{BB962C8B-B14F-4D97-AF65-F5344CB8AC3E}">
        <p14:creationId xmlns:p14="http://schemas.microsoft.com/office/powerpoint/2010/main" val="17639270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0689079-4424-91B3-9BC2-C26976053F12}"/>
              </a:ext>
            </a:extLst>
          </p:cNvPr>
          <p:cNvSpPr>
            <a:spLocks noGrp="1"/>
          </p:cNvSpPr>
          <p:nvPr>
            <p:ph idx="1"/>
          </p:nvPr>
        </p:nvSpPr>
        <p:spPr>
          <a:xfrm>
            <a:off x="317695" y="320380"/>
            <a:ext cx="11611708" cy="6537619"/>
          </a:xfrm>
        </p:spPr>
        <p:txBody>
          <a:bodyPr>
            <a:normAutofit fontScale="92500" lnSpcReduction="20000"/>
          </a:bodyPr>
          <a:lstStyle/>
          <a:p>
            <a:pPr marL="0" indent="0" algn="l" fontAlgn="base">
              <a:buNone/>
            </a:pPr>
            <a:r>
              <a:rPr lang="en-US" sz="3900" b="0" i="0" dirty="0">
                <a:solidFill>
                  <a:srgbClr val="FF0000"/>
                </a:solidFill>
                <a:effectLst/>
                <a:latin typeface="gibson"/>
              </a:rPr>
              <a:t>What makes 5G faster? </a:t>
            </a:r>
          </a:p>
          <a:p>
            <a:pPr algn="l" fontAlgn="base"/>
            <a:r>
              <a:rPr lang="en-US" b="0" i="0" dirty="0">
                <a:solidFill>
                  <a:srgbClr val="5B5B5B"/>
                </a:solidFill>
                <a:effectLst/>
                <a:latin typeface="Times New Roman" panose="02020603050405020304" pitchFamily="18" charset="0"/>
                <a:cs typeface="Times New Roman" panose="02020603050405020304" pitchFamily="18" charset="0"/>
              </a:rPr>
              <a:t>According to communication principles, the shorter the frequency, the larger the bandwidth.</a:t>
            </a:r>
          </a:p>
          <a:p>
            <a:pPr algn="l" fontAlgn="base"/>
            <a:r>
              <a:rPr lang="en-US" b="0" i="0" dirty="0">
                <a:solidFill>
                  <a:srgbClr val="5B5B5B"/>
                </a:solidFill>
                <a:effectLst/>
                <a:latin typeface="Times New Roman" panose="02020603050405020304" pitchFamily="18" charset="0"/>
                <a:cs typeface="Times New Roman" panose="02020603050405020304" pitchFamily="18" charset="0"/>
              </a:rPr>
              <a:t>Using shorter frequencies (millimeter waves between 30GHz and 300GHz) for 5G networks is why 5G can be faster. This high-band 5G spectrum provides the expected boost in speed and capacity, low latency, and quality.</a:t>
            </a:r>
          </a:p>
          <a:p>
            <a:pPr algn="l" fontAlgn="base"/>
            <a:r>
              <a:rPr lang="en-US" b="0" i="0" dirty="0">
                <a:solidFill>
                  <a:srgbClr val="5B5B5B"/>
                </a:solidFill>
                <a:effectLst/>
                <a:latin typeface="Times New Roman" panose="02020603050405020304" pitchFamily="18" charset="0"/>
                <a:cs typeface="Times New Roman" panose="02020603050405020304" pitchFamily="18" charset="0"/>
              </a:rPr>
              <a:t>However,5G download speed may differ widely by area. </a:t>
            </a:r>
          </a:p>
          <a:p>
            <a:pPr algn="l" fontAlgn="base"/>
            <a:r>
              <a:rPr lang="en-US" b="0" i="0" dirty="0">
                <a:solidFill>
                  <a:srgbClr val="5B5B5B"/>
                </a:solidFill>
                <a:effectLst/>
                <a:latin typeface="Times New Roman" panose="02020603050405020304" pitchFamily="18" charset="0"/>
                <a:cs typeface="Times New Roman" panose="02020603050405020304" pitchFamily="18" charset="0"/>
              </a:rPr>
              <a:t>According to the February 2020 issue of Fortune Magazine, average 5G speed measures done in Q3/Q4 2019 range from:</a:t>
            </a:r>
          </a:p>
          <a:p>
            <a:pPr algn="l" fontAlgn="base">
              <a:buFont typeface="Arial" panose="020B0604020202020204" pitchFamily="34" charset="0"/>
              <a:buChar char="•"/>
            </a:pPr>
            <a:r>
              <a:rPr lang="en-US" b="0" i="0" dirty="0">
                <a:solidFill>
                  <a:srgbClr val="5B5B5B"/>
                </a:solidFill>
                <a:effectLst/>
                <a:latin typeface="Times New Roman" panose="02020603050405020304" pitchFamily="18" charset="0"/>
                <a:cs typeface="Times New Roman" panose="02020603050405020304" pitchFamily="18" charset="0"/>
              </a:rPr>
              <a:t>220 megabytes per second (Mbps) in Las Vegas, </a:t>
            </a:r>
          </a:p>
          <a:p>
            <a:pPr algn="l" fontAlgn="base">
              <a:buFont typeface="Arial" panose="020B0604020202020204" pitchFamily="34" charset="0"/>
              <a:buChar char="•"/>
            </a:pPr>
            <a:r>
              <a:rPr lang="en-US" b="0" i="0" dirty="0">
                <a:solidFill>
                  <a:srgbClr val="5B5B5B"/>
                </a:solidFill>
                <a:effectLst/>
                <a:latin typeface="Times New Roman" panose="02020603050405020304" pitchFamily="18" charset="0"/>
                <a:cs typeface="Times New Roman" panose="02020603050405020304" pitchFamily="18" charset="0"/>
              </a:rPr>
              <a:t>350 in New York,</a:t>
            </a:r>
          </a:p>
          <a:p>
            <a:pPr algn="l" fontAlgn="base">
              <a:buFont typeface="Arial" panose="020B0604020202020204" pitchFamily="34" charset="0"/>
              <a:buChar char="•"/>
            </a:pPr>
            <a:r>
              <a:rPr lang="en-US" b="0" i="0" dirty="0">
                <a:solidFill>
                  <a:srgbClr val="5B5B5B"/>
                </a:solidFill>
                <a:effectLst/>
                <a:latin typeface="Times New Roman" panose="02020603050405020304" pitchFamily="18" charset="0"/>
                <a:cs typeface="Times New Roman" panose="02020603050405020304" pitchFamily="18" charset="0"/>
              </a:rPr>
              <a:t>380 in Los Angeles,</a:t>
            </a:r>
          </a:p>
          <a:p>
            <a:pPr algn="l" fontAlgn="base">
              <a:buFont typeface="Arial" panose="020B0604020202020204" pitchFamily="34" charset="0"/>
              <a:buChar char="•"/>
            </a:pPr>
            <a:r>
              <a:rPr lang="en-US" b="0" i="0" dirty="0">
                <a:solidFill>
                  <a:srgbClr val="5B5B5B"/>
                </a:solidFill>
                <a:effectLst/>
                <a:latin typeface="Times New Roman" panose="02020603050405020304" pitchFamily="18" charset="0"/>
                <a:cs typeface="Times New Roman" panose="02020603050405020304" pitchFamily="18" charset="0"/>
              </a:rPr>
              <a:t>450 in Dallas,</a:t>
            </a:r>
          </a:p>
          <a:p>
            <a:pPr algn="l" fontAlgn="base">
              <a:buFont typeface="Arial" panose="020B0604020202020204" pitchFamily="34" charset="0"/>
              <a:buChar char="•"/>
            </a:pPr>
            <a:r>
              <a:rPr lang="en-US" b="0" i="0" dirty="0">
                <a:solidFill>
                  <a:srgbClr val="5B5B5B"/>
                </a:solidFill>
                <a:effectLst/>
                <a:latin typeface="Times New Roman" panose="02020603050405020304" pitchFamily="18" charset="0"/>
                <a:cs typeface="Times New Roman" panose="02020603050405020304" pitchFamily="18" charset="0"/>
              </a:rPr>
              <a:t>to 550 Chicago,</a:t>
            </a:r>
          </a:p>
          <a:p>
            <a:pPr algn="l" fontAlgn="base">
              <a:buFont typeface="Arial" panose="020B0604020202020204" pitchFamily="34" charset="0"/>
              <a:buChar char="•"/>
            </a:pPr>
            <a:r>
              <a:rPr lang="en-US" b="0" i="0" dirty="0">
                <a:solidFill>
                  <a:srgbClr val="5B5B5B"/>
                </a:solidFill>
                <a:effectLst/>
                <a:latin typeface="Times New Roman" panose="02020603050405020304" pitchFamily="18" charset="0"/>
                <a:cs typeface="Times New Roman" panose="02020603050405020304" pitchFamily="18" charset="0"/>
              </a:rPr>
              <a:t>and over 950 in Minneapolis and Providence approximatively.</a:t>
            </a:r>
          </a:p>
          <a:p>
            <a:pPr algn="l" fontAlgn="base"/>
            <a:r>
              <a:rPr lang="en-US" b="0" i="0" dirty="0">
                <a:solidFill>
                  <a:srgbClr val="5B5B5B"/>
                </a:solidFill>
                <a:effectLst/>
                <a:latin typeface="Times New Roman" panose="02020603050405020304" pitchFamily="18" charset="0"/>
                <a:cs typeface="Times New Roman" panose="02020603050405020304" pitchFamily="18" charset="0"/>
              </a:rPr>
              <a:t>That's 10 to 50 times more than </a:t>
            </a:r>
            <a:r>
              <a:rPr lang="en-US" b="0" i="0" u="none" strike="noStrike" dirty="0">
                <a:solidFill>
                  <a:srgbClr val="5DBFD4"/>
                </a:solidFill>
                <a:effectLst/>
                <a:latin typeface="Times New Roman" panose="02020603050405020304" pitchFamily="18" charset="0"/>
                <a:cs typeface="Times New Roman" panose="02020603050405020304" pitchFamily="18" charset="0"/>
                <a:hlinkClick r:id="rId2"/>
              </a:rPr>
              <a:t>4G LTE</a:t>
            </a:r>
            <a:r>
              <a:rPr lang="en-US" b="0" i="0" dirty="0">
                <a:solidFill>
                  <a:srgbClr val="5B5B5B"/>
                </a:solidFill>
                <a:effectLst/>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825788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0DCED-9981-A3CF-9638-A44EDE8F4BAF}"/>
              </a:ext>
            </a:extLst>
          </p:cNvPr>
          <p:cNvSpPr>
            <a:spLocks noGrp="1"/>
          </p:cNvSpPr>
          <p:nvPr>
            <p:ph type="title"/>
          </p:nvPr>
        </p:nvSpPr>
        <p:spPr>
          <a:xfrm>
            <a:off x="838200" y="365125"/>
            <a:ext cx="10515600" cy="718087"/>
          </a:xfrm>
        </p:spPr>
        <p:txBody>
          <a:bodyPr/>
          <a:lstStyle/>
          <a:p>
            <a:r>
              <a:rPr lang="en-US" dirty="0">
                <a:solidFill>
                  <a:srgbClr val="FF0000"/>
                </a:solidFill>
              </a:rPr>
              <a:t>5G low Latency</a:t>
            </a:r>
            <a:endParaRPr lang="en-IN" dirty="0">
              <a:solidFill>
                <a:srgbClr val="FF0000"/>
              </a:solidFill>
            </a:endParaRPr>
          </a:p>
        </p:txBody>
      </p:sp>
      <p:sp>
        <p:nvSpPr>
          <p:cNvPr id="3" name="Content Placeholder 2">
            <a:extLst>
              <a:ext uri="{FF2B5EF4-FFF2-40B4-BE49-F238E27FC236}">
                <a16:creationId xmlns:a16="http://schemas.microsoft.com/office/drawing/2014/main" xmlns="" id="{0BE3B4DD-0678-5939-9412-B0A990430D07}"/>
              </a:ext>
            </a:extLst>
          </p:cNvPr>
          <p:cNvSpPr>
            <a:spLocks noGrp="1"/>
          </p:cNvSpPr>
          <p:nvPr>
            <p:ph idx="1"/>
          </p:nvPr>
        </p:nvSpPr>
        <p:spPr>
          <a:xfrm>
            <a:off x="472439" y="1253330"/>
            <a:ext cx="11555437" cy="5239545"/>
          </a:xfrm>
        </p:spPr>
        <p:txBody>
          <a:bodyPr>
            <a:normAutofit/>
          </a:bodyPr>
          <a:lstStyle/>
          <a:p>
            <a:r>
              <a:rPr lang="en-US" b="0" i="0" dirty="0">
                <a:solidFill>
                  <a:srgbClr val="5B5B5B"/>
                </a:solidFill>
                <a:effectLst/>
                <a:latin typeface="Times New Roman" panose="02020603050405020304" pitchFamily="18" charset="0"/>
                <a:cs typeface="Times New Roman" panose="02020603050405020304" pitchFamily="18" charset="0"/>
              </a:rPr>
              <a:t>5G technology offers an extremely low latency rate, the delay between the sending and receiving information. </a:t>
            </a:r>
          </a:p>
          <a:p>
            <a:r>
              <a:rPr lang="en-US" b="0" i="0" dirty="0">
                <a:solidFill>
                  <a:srgbClr val="5B5B5B"/>
                </a:solidFill>
                <a:effectLst/>
                <a:latin typeface="Times New Roman" panose="02020603050405020304" pitchFamily="18" charset="0"/>
                <a:cs typeface="Times New Roman" panose="02020603050405020304" pitchFamily="18" charset="0"/>
              </a:rPr>
              <a:t>From 200 milliseconds for 4G, we go down to </a:t>
            </a:r>
            <a:r>
              <a:rPr lang="en-US" b="0" i="0" dirty="0">
                <a:solidFill>
                  <a:srgbClr val="FF0000"/>
                </a:solidFill>
                <a:effectLst/>
                <a:latin typeface="Times New Roman" panose="02020603050405020304" pitchFamily="18" charset="0"/>
                <a:cs typeface="Times New Roman" panose="02020603050405020304" pitchFamily="18" charset="0"/>
              </a:rPr>
              <a:t>1 millisecond(1ms) with 5G</a:t>
            </a:r>
            <a:r>
              <a:rPr lang="en-US" b="0" i="0" dirty="0">
                <a:solidFill>
                  <a:srgbClr val="5B5B5B"/>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0" indent="0">
              <a:buNone/>
            </a:pPr>
            <a:endParaRPr lang="en-US" b="0" i="0" dirty="0">
              <a:solidFill>
                <a:srgbClr val="5B5B5B"/>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rgbClr val="5B5B5B"/>
                </a:solidFill>
                <a:effectLst/>
                <a:latin typeface="Times New Roman" panose="02020603050405020304" pitchFamily="18" charset="0"/>
                <a:cs typeface="Times New Roman" panose="02020603050405020304" pitchFamily="18" charset="0"/>
              </a:rPr>
              <a:t>For example, low latency provides real-time interactivity for services using the cloud: this is key to the success of self-driving cars, for example.   </a:t>
            </a:r>
          </a:p>
          <a:p>
            <a:pPr algn="l" fontAlgn="base">
              <a:buFont typeface="Arial" panose="020B0604020202020204" pitchFamily="34" charset="0"/>
              <a:buChar char="•"/>
            </a:pPr>
            <a:r>
              <a:rPr lang="en-US" b="0" i="0" dirty="0">
                <a:solidFill>
                  <a:srgbClr val="5B5B5B"/>
                </a:solidFill>
                <a:effectLst/>
                <a:latin typeface="Times New Roman" panose="02020603050405020304" pitchFamily="18" charset="0"/>
                <a:cs typeface="Times New Roman" panose="02020603050405020304" pitchFamily="18" charset="0"/>
              </a:rPr>
              <a:t>5G vs 4G also means at least x100 devices connected. 5G must support 1 million devices for 0.386 square miles or 1 km</a:t>
            </a:r>
            <a:r>
              <a:rPr lang="en-US" b="0" i="0" baseline="30000" dirty="0">
                <a:solidFill>
                  <a:srgbClr val="5B5B5B"/>
                </a:solidFill>
                <a:effectLst/>
                <a:latin typeface="Times New Roman" panose="02020603050405020304" pitchFamily="18" charset="0"/>
                <a:cs typeface="Times New Roman" panose="02020603050405020304" pitchFamily="18" charset="0"/>
              </a:rPr>
              <a:t>2</a:t>
            </a:r>
            <a:r>
              <a:rPr lang="en-US" b="0" i="0" dirty="0">
                <a:solidFill>
                  <a:srgbClr val="5B5B5B"/>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US" b="0" i="0" dirty="0">
                <a:solidFill>
                  <a:srgbClr val="5B5B5B"/>
                </a:solidFill>
                <a:effectLst/>
                <a:latin typeface="Times New Roman" panose="02020603050405020304" pitchFamily="18" charset="0"/>
                <a:cs typeface="Times New Roman" panose="02020603050405020304" pitchFamily="18" charset="0"/>
              </a:rPr>
              <a:t>Also, low power consumption is what will allow connected objects to operate for months or years without the need for human assistance</a:t>
            </a:r>
            <a:r>
              <a:rPr lang="en-US" b="0" i="0" dirty="0">
                <a:solidFill>
                  <a:srgbClr val="5B5B5B"/>
                </a:solidFill>
                <a:effectLst/>
                <a:latin typeface="gibson"/>
              </a:rPr>
              <a:t>.</a:t>
            </a:r>
          </a:p>
        </p:txBody>
      </p:sp>
    </p:spTree>
    <p:extLst>
      <p:ext uri="{BB962C8B-B14F-4D97-AF65-F5344CB8AC3E}">
        <p14:creationId xmlns:p14="http://schemas.microsoft.com/office/powerpoint/2010/main" val="26740989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2C7596-ACA4-E156-E69B-F6CE85047882}"/>
              </a:ext>
            </a:extLst>
          </p:cNvPr>
          <p:cNvSpPr>
            <a:spLocks noGrp="1"/>
          </p:cNvSpPr>
          <p:nvPr>
            <p:ph type="title"/>
          </p:nvPr>
        </p:nvSpPr>
        <p:spPr/>
        <p:txBody>
          <a:bodyPr/>
          <a:lstStyle/>
          <a:p>
            <a:r>
              <a:rPr lang="en-US" dirty="0"/>
              <a:t>5G Use cases</a:t>
            </a:r>
            <a:endParaRPr lang="en-IN" dirty="0"/>
          </a:p>
        </p:txBody>
      </p:sp>
      <p:sp>
        <p:nvSpPr>
          <p:cNvPr id="3" name="Content Placeholder 2">
            <a:extLst>
              <a:ext uri="{FF2B5EF4-FFF2-40B4-BE49-F238E27FC236}">
                <a16:creationId xmlns:a16="http://schemas.microsoft.com/office/drawing/2014/main" xmlns="" id="{592B119F-3642-08A2-92C9-179BB206115B}"/>
              </a:ext>
            </a:extLst>
          </p:cNvPr>
          <p:cNvSpPr>
            <a:spLocks noGrp="1"/>
          </p:cNvSpPr>
          <p:nvPr>
            <p:ph idx="1"/>
          </p:nvPr>
        </p:nvSpPr>
        <p:spPr>
          <a:xfrm>
            <a:off x="351692" y="1825625"/>
            <a:ext cx="11002108" cy="4351338"/>
          </a:xfrm>
        </p:spPr>
        <p:txBody>
          <a:bodyPr/>
          <a:lstStyle/>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Healthcare.</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Education.</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Entertainment.</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Industrial Internet of Things (IoT)</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Autonomous Vehicles.</a:t>
            </a:r>
          </a:p>
          <a:p>
            <a:pPr algn="l">
              <a:buFont typeface="Arial" panose="020B0604020202020204" pitchFamily="34" charset="0"/>
              <a:buChar char="•"/>
            </a:pPr>
            <a:r>
              <a:rPr lang="en-US" b="0" i="0" dirty="0">
                <a:solidFill>
                  <a:srgbClr val="202124"/>
                </a:solidFill>
                <a:effectLst/>
                <a:latin typeface="Times New Roman" panose="02020603050405020304" pitchFamily="18" charset="0"/>
                <a:cs typeface="Times New Roman" panose="02020603050405020304" pitchFamily="18" charset="0"/>
              </a:rPr>
              <a:t>Smart Cities.</a:t>
            </a:r>
          </a:p>
          <a:p>
            <a:endParaRPr lang="en-IN" dirty="0"/>
          </a:p>
        </p:txBody>
      </p:sp>
      <p:pic>
        <p:nvPicPr>
          <p:cNvPr id="1026" name="Picture 2" descr="5g-use-cases">
            <a:extLst>
              <a:ext uri="{FF2B5EF4-FFF2-40B4-BE49-F238E27FC236}">
                <a16:creationId xmlns:a16="http://schemas.microsoft.com/office/drawing/2014/main" xmlns="" id="{F4EE4FA2-886A-04B3-BE0F-7AAF1D3C9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837" y="365125"/>
            <a:ext cx="6049108"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24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8D866CE-1480-3DA9-014A-28B69756704C}"/>
              </a:ext>
            </a:extLst>
          </p:cNvPr>
          <p:cNvSpPr>
            <a:spLocks noGrp="1"/>
          </p:cNvSpPr>
          <p:nvPr>
            <p:ph idx="1"/>
          </p:nvPr>
        </p:nvSpPr>
        <p:spPr>
          <a:xfrm>
            <a:off x="219222" y="348518"/>
            <a:ext cx="11738316" cy="6509482"/>
          </a:xfrm>
        </p:spPr>
        <p:txBody>
          <a:bodyPr>
            <a:normAutofit/>
          </a:bodyPr>
          <a:lstStyle/>
          <a:p>
            <a:r>
              <a:rPr lang="en-US" sz="2400" b="0" i="0" dirty="0">
                <a:solidFill>
                  <a:srgbClr val="333333"/>
                </a:solidFill>
                <a:effectLst/>
                <a:latin typeface="Times New Roman" panose="02020603050405020304" pitchFamily="18" charset="0"/>
                <a:cs typeface="Times New Roman" panose="02020603050405020304" pitchFamily="18" charset="0"/>
              </a:rPr>
              <a:t>Below are some specific use cases for 5G, with each industry uniquely benefiting from 5G’s </a:t>
            </a:r>
            <a:r>
              <a:rPr lang="en-US" sz="2400" b="0" i="0" dirty="0">
                <a:solidFill>
                  <a:srgbClr val="FF0000"/>
                </a:solidFill>
                <a:effectLst/>
                <a:latin typeface="Times New Roman" panose="02020603050405020304" pitchFamily="18" charset="0"/>
                <a:cs typeface="Times New Roman" panose="02020603050405020304" pitchFamily="18" charset="0"/>
              </a:rPr>
              <a:t>improved speed, capacity, and coverage</a:t>
            </a:r>
            <a:r>
              <a:rPr lang="en-US" sz="2400" b="0" i="0" dirty="0">
                <a:solidFill>
                  <a:srgbClr val="333333"/>
                </a:solidFill>
                <a:effectLst/>
                <a:latin typeface="Times New Roman" panose="02020603050405020304" pitchFamily="18" charset="0"/>
                <a:cs typeface="Times New Roman" panose="02020603050405020304" pitchFamily="18" charset="0"/>
              </a:rPr>
              <a:t>. </a:t>
            </a:r>
          </a:p>
          <a:p>
            <a:r>
              <a:rPr lang="en-US" sz="2400" b="0" i="0" dirty="0">
                <a:solidFill>
                  <a:srgbClr val="333333"/>
                </a:solidFill>
                <a:effectLst/>
                <a:latin typeface="Times New Roman" panose="02020603050405020304" pitchFamily="18" charset="0"/>
                <a:cs typeface="Times New Roman" panose="02020603050405020304" pitchFamily="18" charset="0"/>
              </a:rPr>
              <a:t>While not every business needs 5G, almost all large environments that demand </a:t>
            </a:r>
            <a:r>
              <a:rPr lang="en-US" sz="2400" b="0" i="0" dirty="0">
                <a:solidFill>
                  <a:srgbClr val="FF0000"/>
                </a:solidFill>
                <a:effectLst/>
                <a:latin typeface="Times New Roman" panose="02020603050405020304" pitchFamily="18" charset="0"/>
                <a:cs typeface="Times New Roman" panose="02020603050405020304" pitchFamily="18" charset="0"/>
              </a:rPr>
              <a:t>high uptime, consistent performance, and total visibility</a:t>
            </a:r>
            <a:r>
              <a:rPr lang="en-US" sz="2400" b="0" i="0" dirty="0">
                <a:solidFill>
                  <a:srgbClr val="333333"/>
                </a:solidFill>
                <a:effectLst/>
                <a:latin typeface="Times New Roman" panose="02020603050405020304" pitchFamily="18" charset="0"/>
                <a:cs typeface="Times New Roman" panose="02020603050405020304" pitchFamily="18" charset="0"/>
              </a:rPr>
              <a:t> will benefit from private 5G.</a:t>
            </a:r>
          </a:p>
          <a:p>
            <a:pPr marL="742950" indent="-742950">
              <a:buAutoNum type="arabicParenR"/>
            </a:pPr>
            <a:r>
              <a:rPr lang="en-US" sz="3600" dirty="0">
                <a:solidFill>
                  <a:srgbClr val="FF0000"/>
                </a:solidFill>
                <a:latin typeface="Times New Roman" panose="02020603050405020304" pitchFamily="18" charset="0"/>
                <a:cs typeface="Times New Roman" panose="02020603050405020304" pitchFamily="18" charset="0"/>
              </a:rPr>
              <a:t>I</a:t>
            </a:r>
            <a:r>
              <a:rPr lang="en-IN" sz="2400" b="1" i="0" dirty="0" err="1">
                <a:solidFill>
                  <a:srgbClr val="FF0000"/>
                </a:solidFill>
                <a:effectLst/>
                <a:latin typeface="poppins" panose="00000500000000000000" pitchFamily="2" charset="0"/>
              </a:rPr>
              <a:t>ndustrial</a:t>
            </a:r>
            <a:r>
              <a:rPr lang="en-IN" sz="2400" b="1" i="0" dirty="0">
                <a:solidFill>
                  <a:srgbClr val="FF0000"/>
                </a:solidFill>
                <a:effectLst/>
                <a:latin typeface="poppins" panose="00000500000000000000" pitchFamily="2" charset="0"/>
              </a:rPr>
              <a:t> IoT (</a:t>
            </a:r>
            <a:r>
              <a:rPr lang="en-IN" sz="2400" b="1" i="0" dirty="0" err="1">
                <a:solidFill>
                  <a:srgbClr val="FF0000"/>
                </a:solidFill>
                <a:effectLst/>
                <a:latin typeface="poppins" panose="00000500000000000000" pitchFamily="2" charset="0"/>
              </a:rPr>
              <a:t>IIoT</a:t>
            </a:r>
            <a:r>
              <a:rPr lang="en-IN" sz="2400" b="1" i="0" dirty="0">
                <a:solidFill>
                  <a:srgbClr val="FF0000"/>
                </a:solidFill>
                <a:effectLst/>
                <a:latin typeface="poppins" panose="00000500000000000000" pitchFamily="2" charset="0"/>
              </a:rPr>
              <a:t>)</a:t>
            </a:r>
          </a:p>
          <a:p>
            <a:pPr marL="457200" indent="-457200">
              <a:buAutoNum type="arabicParenR"/>
            </a:pPr>
            <a:endParaRPr lang="en-IN" sz="2400" b="1" dirty="0">
              <a:solidFill>
                <a:srgbClr val="FF0000"/>
              </a:solidFill>
              <a:latin typeface="poppins" panose="00000500000000000000" pitchFamily="2" charset="0"/>
            </a:endParaRPr>
          </a:p>
          <a:p>
            <a:pPr marL="0" indent="0">
              <a:buNone/>
            </a:pPr>
            <a:r>
              <a:rPr lang="en-US" sz="2400" b="0" i="0" dirty="0">
                <a:solidFill>
                  <a:srgbClr val="333333"/>
                </a:solidFill>
                <a:effectLst/>
                <a:latin typeface="Times New Roman" panose="02020603050405020304" pitchFamily="18" charset="0"/>
                <a:cs typeface="Times New Roman" panose="02020603050405020304" pitchFamily="18" charset="0"/>
              </a:rPr>
              <a:t>Manufacturing companies were one of the first businesses to start implementing private cellular networks in their environment and reaping benefits. </a:t>
            </a:r>
          </a:p>
          <a:p>
            <a:pPr marL="0" indent="0">
              <a:buNone/>
            </a:pPr>
            <a:r>
              <a:rPr lang="en-US" sz="2400" b="0" i="0" dirty="0">
                <a:solidFill>
                  <a:srgbClr val="333333"/>
                </a:solidFill>
                <a:effectLst/>
                <a:latin typeface="Times New Roman" panose="02020603050405020304" pitchFamily="18" charset="0"/>
                <a:cs typeface="Times New Roman" panose="02020603050405020304" pitchFamily="18" charset="0"/>
              </a:rPr>
              <a:t>Factories and industrial processes cannot afford downtime; replacing machines is often costly and out of the question. </a:t>
            </a:r>
          </a:p>
          <a:p>
            <a:pPr marL="0" indent="0">
              <a:buNone/>
            </a:pPr>
            <a:r>
              <a:rPr lang="en-US" sz="2400" b="0" i="0" dirty="0">
                <a:solidFill>
                  <a:srgbClr val="333333"/>
                </a:solidFill>
                <a:effectLst/>
                <a:latin typeface="Times New Roman" panose="02020603050405020304" pitchFamily="18" charset="0"/>
                <a:cs typeface="Times New Roman" panose="02020603050405020304" pitchFamily="18" charset="0"/>
              </a:rPr>
              <a:t>Instead, manufacturers leverage IoT sensors to help gain new insights on old machines and send alerts to maintenance when problems might be on the horizon.</a:t>
            </a:r>
            <a:endParaRPr lang="en-IN" sz="3600" b="1" i="0" dirty="0">
              <a:solidFill>
                <a:srgbClr val="FF0000"/>
              </a:solidFill>
              <a:effectLst/>
              <a:latin typeface="Times New Roman" panose="02020603050405020304" pitchFamily="18" charset="0"/>
              <a:cs typeface="Times New Roman" panose="02020603050405020304" pitchFamily="18" charset="0"/>
            </a:endParaRPr>
          </a:p>
          <a:p>
            <a:pPr marL="0" indent="0">
              <a:buNone/>
            </a:pPr>
            <a:r>
              <a:rPr lang="en-US" sz="2400" b="0" i="0" dirty="0" err="1">
                <a:solidFill>
                  <a:srgbClr val="333333"/>
                </a:solidFill>
                <a:effectLst/>
                <a:latin typeface="Times New Roman" panose="02020603050405020304" pitchFamily="18" charset="0"/>
                <a:cs typeface="Times New Roman" panose="02020603050405020304" pitchFamily="18" charset="0"/>
              </a:rPr>
              <a:t>IIoT</a:t>
            </a:r>
            <a:r>
              <a:rPr lang="en-US" sz="2400" b="0" i="0" dirty="0">
                <a:solidFill>
                  <a:srgbClr val="333333"/>
                </a:solidFill>
                <a:effectLst/>
                <a:latin typeface="Times New Roman" panose="02020603050405020304" pitchFamily="18" charset="0"/>
                <a:cs typeface="Times New Roman" panose="02020603050405020304" pitchFamily="18" charset="0"/>
              </a:rPr>
              <a:t> sensors require continuous wireless access often over thousands of square feet. </a:t>
            </a:r>
          </a:p>
          <a:p>
            <a:pPr marL="0" indent="0">
              <a:buNone/>
            </a:pPr>
            <a:r>
              <a:rPr lang="en-US" sz="2400" b="0" i="0" dirty="0">
                <a:solidFill>
                  <a:srgbClr val="333333"/>
                </a:solidFill>
                <a:effectLst/>
                <a:latin typeface="Times New Roman" panose="02020603050405020304" pitchFamily="18" charset="0"/>
                <a:cs typeface="Times New Roman" panose="02020603050405020304" pitchFamily="18" charset="0"/>
              </a:rPr>
              <a:t>Private 5G networks enable factories to build the exact network they need to support </a:t>
            </a:r>
            <a:r>
              <a:rPr lang="en-US" sz="2400" b="0" i="0" dirty="0" err="1">
                <a:solidFill>
                  <a:srgbClr val="333333"/>
                </a:solidFill>
                <a:effectLst/>
                <a:latin typeface="Times New Roman" panose="02020603050405020304" pitchFamily="18" charset="0"/>
                <a:cs typeface="Times New Roman" panose="02020603050405020304" pitchFamily="18" charset="0"/>
              </a:rPr>
              <a:t>IIoT</a:t>
            </a:r>
            <a:r>
              <a:rPr lang="en-US" sz="2400" b="0" i="0" dirty="0">
                <a:solidFill>
                  <a:srgbClr val="333333"/>
                </a:solidFill>
                <a:effectLst/>
                <a:latin typeface="Times New Roman" panose="02020603050405020304" pitchFamily="18" charset="0"/>
                <a:cs typeface="Times New Roman" panose="02020603050405020304" pitchFamily="18" charset="0"/>
              </a:rPr>
              <a:t> sensors and other technology.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223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9AC4BEF-AAF7-51FC-368A-29ED75299F44}"/>
              </a:ext>
            </a:extLst>
          </p:cNvPr>
          <p:cNvSpPr>
            <a:spLocks noGrp="1"/>
          </p:cNvSpPr>
          <p:nvPr>
            <p:ph idx="1"/>
          </p:nvPr>
        </p:nvSpPr>
        <p:spPr>
          <a:xfrm>
            <a:off x="317694" y="418856"/>
            <a:ext cx="11456964" cy="6277366"/>
          </a:xfrm>
        </p:spPr>
        <p:txBody>
          <a:bodyPr>
            <a:normAutofit fontScale="92500" lnSpcReduction="10000"/>
          </a:bodyPr>
          <a:lstStyle/>
          <a:p>
            <a:r>
              <a:rPr lang="en-US" sz="2800" b="0" i="0" dirty="0">
                <a:solidFill>
                  <a:srgbClr val="333333"/>
                </a:solidFill>
                <a:effectLst/>
                <a:latin typeface="Times New Roman" panose="02020603050405020304" pitchFamily="18" charset="0"/>
                <a:cs typeface="Times New Roman" panose="02020603050405020304" pitchFamily="18" charset="0"/>
              </a:rPr>
              <a:t>By strategically planning a cellular network, businesses can ensure their plants are free of dead zones and that service levels are being met</a:t>
            </a:r>
            <a:r>
              <a:rPr lang="en-US" sz="1800" b="0" i="0" dirty="0">
                <a:solidFill>
                  <a:srgbClr val="333333"/>
                </a:solidFill>
                <a:effectLst/>
                <a:latin typeface="poppins" panose="00000500000000000000" pitchFamily="2" charset="0"/>
              </a:rPr>
              <a:t>.</a:t>
            </a:r>
          </a:p>
          <a:p>
            <a:endParaRPr lang="en-US" sz="1800" dirty="0">
              <a:solidFill>
                <a:srgbClr val="333333"/>
              </a:solidFill>
              <a:latin typeface="poppins" panose="00000500000000000000" pitchFamily="2" charset="0"/>
            </a:endParaRPr>
          </a:p>
          <a:p>
            <a:r>
              <a:rPr lang="en-US" b="0" dirty="0">
                <a:effectLst/>
                <a:latin typeface="Times New Roman" panose="02020603050405020304" pitchFamily="18" charset="0"/>
                <a:cs typeface="Times New Roman" panose="02020603050405020304" pitchFamily="18" charset="0"/>
              </a:rPr>
              <a:t>Private 5G rises to industrial challenges by having the increased capacity and low-latency requirements to reliably support thousands of </a:t>
            </a:r>
            <a:r>
              <a:rPr lang="en-US" b="0" dirty="0" err="1">
                <a:effectLst/>
                <a:latin typeface="Times New Roman" panose="02020603050405020304" pitchFamily="18" charset="0"/>
                <a:cs typeface="Times New Roman" panose="02020603050405020304" pitchFamily="18" charset="0"/>
              </a:rPr>
              <a:t>IIoT</a:t>
            </a:r>
            <a:r>
              <a:rPr lang="en-US" b="0" dirty="0">
                <a:effectLst/>
                <a:latin typeface="Times New Roman" panose="02020603050405020304" pitchFamily="18" charset="0"/>
                <a:cs typeface="Times New Roman" panose="02020603050405020304" pitchFamily="18" charset="0"/>
              </a:rPr>
              <a:t> sensors and robotic machines in complex environments.</a:t>
            </a:r>
            <a:br>
              <a:rPr lang="en-US" b="0" dirty="0">
                <a:effectLst/>
                <a:latin typeface="Times New Roman" panose="02020603050405020304" pitchFamily="18" charset="0"/>
                <a:cs typeface="Times New Roman" panose="02020603050405020304" pitchFamily="18" charset="0"/>
              </a:rPr>
            </a:br>
            <a:endParaRPr lang="en-US" b="0" dirty="0">
              <a:effectLst/>
              <a:latin typeface="Times New Roman" panose="02020603050405020304" pitchFamily="18" charset="0"/>
              <a:cs typeface="Times New Roman" panose="02020603050405020304" pitchFamily="18" charset="0"/>
            </a:endParaRPr>
          </a:p>
          <a:p>
            <a:pPr marL="0" indent="0">
              <a:buNone/>
            </a:pPr>
            <a:r>
              <a:rPr lang="en-US" b="0" dirty="0">
                <a:solidFill>
                  <a:srgbClr val="FF0000"/>
                </a:solidFill>
                <a:effectLst/>
                <a:latin typeface="Times New Roman" panose="02020603050405020304" pitchFamily="18" charset="0"/>
                <a:cs typeface="Times New Roman" panose="02020603050405020304" pitchFamily="18" charset="0"/>
              </a:rPr>
              <a:t>Some key industrial 5G use cases are the following:</a:t>
            </a:r>
            <a:br>
              <a:rPr lang="en-US" b="0" dirty="0">
                <a:solidFill>
                  <a:srgbClr val="FF0000"/>
                </a:solidFill>
                <a:effectLst/>
                <a:latin typeface="Times New Roman" panose="02020603050405020304" pitchFamily="18" charset="0"/>
                <a:cs typeface="Times New Roman" panose="02020603050405020304" pitchFamily="18" charset="0"/>
              </a:rPr>
            </a:br>
            <a:endParaRPr lang="en-US" b="0" dirty="0">
              <a:solidFill>
                <a:srgbClr val="FF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Preventive maintenance through IoT sensors</a:t>
            </a:r>
          </a:p>
          <a:p>
            <a:pPr>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Productivity and performance monitoring</a:t>
            </a:r>
          </a:p>
          <a:p>
            <a:pPr>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Providing internet connectivity to legacy machines without replacement</a:t>
            </a:r>
          </a:p>
          <a:p>
            <a:pPr>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Controlling robotics remotely with no noticeable delay or interference</a:t>
            </a:r>
          </a:p>
          <a:p>
            <a:pPr marL="0" indent="0">
              <a:buNone/>
            </a:pPr>
            <a:r>
              <a:rPr lang="en-US" b="0" dirty="0">
                <a:effectLst/>
                <a:latin typeface="poppins" panose="00000500000000000000" pitchFamily="2" charset="0"/>
              </a:rPr>
              <a:t/>
            </a:r>
            <a:br>
              <a:rPr lang="en-US" b="0" dirty="0">
                <a:effectLst/>
                <a:latin typeface="poppins" panose="00000500000000000000" pitchFamily="2" charset="0"/>
              </a:rPr>
            </a:br>
            <a:endParaRPr lang="en-IN" dirty="0"/>
          </a:p>
        </p:txBody>
      </p:sp>
    </p:spTree>
    <p:extLst>
      <p:ext uri="{BB962C8B-B14F-4D97-AF65-F5344CB8AC3E}">
        <p14:creationId xmlns:p14="http://schemas.microsoft.com/office/powerpoint/2010/main" val="3889743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1817879" y="96148"/>
            <a:ext cx="6447234" cy="719137"/>
          </a:xfrm>
        </p:spPr>
        <p:txBody>
          <a:bodyPr>
            <a:normAutofit/>
          </a:bodyPr>
          <a:lstStyle/>
          <a:p>
            <a:r>
              <a:rPr lang="en-US" altLang="en-US" dirty="0">
                <a:latin typeface="Algerian" panose="04020705040A02060702" pitchFamily="82" charset="0"/>
              </a:rPr>
              <a:t>FDD  Vs  TDD</a:t>
            </a:r>
          </a:p>
        </p:txBody>
      </p:sp>
      <p:pic>
        <p:nvPicPr>
          <p:cNvPr id="9216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4409" y="1167365"/>
            <a:ext cx="8313409" cy="5381279"/>
          </a:xfrm>
        </p:spPr>
      </p:pic>
      <p:sp>
        <p:nvSpPr>
          <p:cNvPr id="3" name="Rectangle 2"/>
          <p:cNvSpPr/>
          <p:nvPr/>
        </p:nvSpPr>
        <p:spPr>
          <a:xfrm>
            <a:off x="8102221" y="1658684"/>
            <a:ext cx="4089779" cy="2185214"/>
          </a:xfrm>
          <a:prstGeom prst="rect">
            <a:avLst/>
          </a:prstGeom>
        </p:spPr>
        <p:txBody>
          <a:bodyPr wrap="square">
            <a:spAutoFit/>
          </a:bodyPr>
          <a:lstStyle/>
          <a:p>
            <a:pPr algn="just"/>
            <a:r>
              <a:rPr lang="en-US" sz="2000" dirty="0">
                <a:solidFill>
                  <a:srgbClr val="00B0F0"/>
                </a:solidFill>
                <a:latin typeface="-apple-system"/>
              </a:rPr>
              <a:t>FDD requires two separate wireless communications channels on separate frequencies, one for transmit and the other for received data.</a:t>
            </a:r>
          </a:p>
          <a:p>
            <a:r>
              <a:rPr lang="en-US" dirty="0"/>
              <a:t/>
            </a:r>
            <a:br>
              <a:rPr lang="en-US" dirty="0"/>
            </a:br>
            <a:endParaRPr lang="en-US" dirty="0"/>
          </a:p>
        </p:txBody>
      </p:sp>
      <p:sp>
        <p:nvSpPr>
          <p:cNvPr id="4" name="Rectangle 3"/>
          <p:cNvSpPr/>
          <p:nvPr/>
        </p:nvSpPr>
        <p:spPr>
          <a:xfrm>
            <a:off x="8265113" y="4549939"/>
            <a:ext cx="3980597" cy="1015663"/>
          </a:xfrm>
          <a:prstGeom prst="rect">
            <a:avLst/>
          </a:prstGeom>
        </p:spPr>
        <p:txBody>
          <a:bodyPr wrap="square">
            <a:spAutoFit/>
          </a:bodyPr>
          <a:lstStyle/>
          <a:p>
            <a:r>
              <a:rPr lang="en-US" sz="2000" dirty="0">
                <a:solidFill>
                  <a:srgbClr val="00B0F0"/>
                </a:solidFill>
                <a:latin typeface="-apple-system"/>
              </a:rPr>
              <a:t>TDD uses a single frequency band for both transmit and receive</a:t>
            </a:r>
            <a:endParaRPr lang="en-US" sz="2000" dirty="0">
              <a:solidFill>
                <a:srgbClr val="00B0F0"/>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143EEE-3B66-E79C-552F-E1DF4C99AA30}"/>
              </a:ext>
            </a:extLst>
          </p:cNvPr>
          <p:cNvSpPr>
            <a:spLocks noGrp="1"/>
          </p:cNvSpPr>
          <p:nvPr>
            <p:ph type="title"/>
          </p:nvPr>
        </p:nvSpPr>
        <p:spPr>
          <a:xfrm>
            <a:off x="838200" y="365126"/>
            <a:ext cx="10515600" cy="872832"/>
          </a:xfrm>
        </p:spPr>
        <p:txBody>
          <a:bodyPr>
            <a:noAutofit/>
          </a:bodyPr>
          <a:lstStyle/>
          <a:p>
            <a:r>
              <a:rPr lang="en-IN" sz="3600" b="1" i="0" dirty="0">
                <a:solidFill>
                  <a:srgbClr val="333333"/>
                </a:solidFill>
                <a:effectLst/>
                <a:latin typeface="Times New Roman" panose="02020603050405020304" pitchFamily="18" charset="0"/>
                <a:cs typeface="Times New Roman" panose="02020603050405020304" pitchFamily="18" charset="0"/>
              </a:rPr>
              <a:t>Healthcare</a:t>
            </a:r>
            <a:r>
              <a:rPr lang="en-IN" sz="3600" b="1" i="0" dirty="0">
                <a:solidFill>
                  <a:srgbClr val="333333"/>
                </a:solidFill>
                <a:effectLst/>
                <a:latin typeface="poppins" panose="00000500000000000000" pitchFamily="2" charset="0"/>
              </a:rPr>
              <a:t/>
            </a:r>
            <a:br>
              <a:rPr lang="en-IN" sz="3600" b="1" i="0" dirty="0">
                <a:solidFill>
                  <a:srgbClr val="333333"/>
                </a:solidFill>
                <a:effectLst/>
                <a:latin typeface="poppins" panose="00000500000000000000" pitchFamily="2" charset="0"/>
              </a:rPr>
            </a:br>
            <a:endParaRPr lang="en-IN" sz="3600" dirty="0"/>
          </a:p>
        </p:txBody>
      </p:sp>
      <p:sp>
        <p:nvSpPr>
          <p:cNvPr id="3" name="Content Placeholder 2">
            <a:extLst>
              <a:ext uri="{FF2B5EF4-FFF2-40B4-BE49-F238E27FC236}">
                <a16:creationId xmlns:a16="http://schemas.microsoft.com/office/drawing/2014/main" xmlns="" id="{83BA8F59-58C5-214D-4DCC-E1D88C2EA9BF}"/>
              </a:ext>
            </a:extLst>
          </p:cNvPr>
          <p:cNvSpPr>
            <a:spLocks noGrp="1"/>
          </p:cNvSpPr>
          <p:nvPr>
            <p:ph idx="1"/>
          </p:nvPr>
        </p:nvSpPr>
        <p:spPr>
          <a:xfrm>
            <a:off x="309489" y="956603"/>
            <a:ext cx="11493305" cy="5683348"/>
          </a:xfrm>
        </p:spPr>
        <p:txBody>
          <a:bodyPr>
            <a:normAutofit/>
          </a:bodyPr>
          <a:lstStyle/>
          <a:p>
            <a:pPr algn="l"/>
            <a:r>
              <a:rPr lang="en-US" b="0" i="0" dirty="0">
                <a:solidFill>
                  <a:srgbClr val="333333"/>
                </a:solidFill>
                <a:effectLst/>
                <a:latin typeface="Times New Roman" panose="02020603050405020304" pitchFamily="18" charset="0"/>
                <a:cs typeface="Times New Roman" panose="02020603050405020304" pitchFamily="18" charset="0"/>
              </a:rPr>
              <a:t>Healthcare networks are often complicated, encompassing multiple medical machines, patient sensors, healthcare applications, and monitoring devices that span thousands of square feet. </a:t>
            </a:r>
          </a:p>
          <a:p>
            <a:pPr algn="l"/>
            <a:r>
              <a:rPr lang="en-US" b="0" i="0" dirty="0">
                <a:solidFill>
                  <a:srgbClr val="333333"/>
                </a:solidFill>
                <a:effectLst/>
                <a:latin typeface="Times New Roman" panose="02020603050405020304" pitchFamily="18" charset="0"/>
                <a:cs typeface="Times New Roman" panose="02020603050405020304" pitchFamily="18" charset="0"/>
              </a:rPr>
              <a:t>Devices must remain secure but accessible. </a:t>
            </a:r>
          </a:p>
          <a:p>
            <a:pPr algn="l"/>
            <a:r>
              <a:rPr lang="en-US" b="0" i="0" dirty="0">
                <a:solidFill>
                  <a:srgbClr val="333333"/>
                </a:solidFill>
                <a:effectLst/>
                <a:latin typeface="Times New Roman" panose="02020603050405020304" pitchFamily="18" charset="0"/>
                <a:cs typeface="Times New Roman" panose="02020603050405020304" pitchFamily="18" charset="0"/>
              </a:rPr>
              <a:t>Patient data must remain confidential but available to the right staff.</a:t>
            </a:r>
            <a:br>
              <a:rPr lang="en-US" b="0" i="0" dirty="0">
                <a:solidFill>
                  <a:srgbClr val="333333"/>
                </a:solidFill>
                <a:effectLst/>
                <a:latin typeface="Times New Roman" panose="02020603050405020304" pitchFamily="18" charset="0"/>
                <a:cs typeface="Times New Roman" panose="02020603050405020304" pitchFamily="18" charset="0"/>
              </a:rPr>
            </a:br>
            <a:endParaRPr lang="en-US" b="0" i="0" dirty="0">
              <a:solidFill>
                <a:srgbClr val="333333"/>
              </a:solidFill>
              <a:effectLst/>
              <a:latin typeface="Times New Roman" panose="02020603050405020304" pitchFamily="18" charset="0"/>
              <a:cs typeface="Times New Roman" panose="02020603050405020304" pitchFamily="18" charset="0"/>
            </a:endParaRPr>
          </a:p>
          <a:p>
            <a:pPr algn="l"/>
            <a:r>
              <a:rPr lang="en-US" b="0" i="0" dirty="0">
                <a:solidFill>
                  <a:srgbClr val="333333"/>
                </a:solidFill>
                <a:effectLst/>
                <a:latin typeface="Times New Roman" panose="02020603050405020304" pitchFamily="18" charset="0"/>
                <a:cs typeface="Times New Roman" panose="02020603050405020304" pitchFamily="18" charset="0"/>
              </a:rPr>
              <a:t>Hospitals use IoT sensors to track the performance and location of critical hardware such as insulin pumps, ventilators, crash carts, and EKG machines. </a:t>
            </a:r>
          </a:p>
          <a:p>
            <a:pPr algn="l"/>
            <a:r>
              <a:rPr lang="en-US" b="0" i="0" dirty="0">
                <a:solidFill>
                  <a:srgbClr val="333333"/>
                </a:solidFill>
                <a:effectLst/>
                <a:latin typeface="Times New Roman" panose="02020603050405020304" pitchFamily="18" charset="0"/>
                <a:cs typeface="Times New Roman" panose="02020603050405020304" pitchFamily="18" charset="0"/>
              </a:rPr>
              <a:t>These sensors can help maintenance know where equipment is and when it needs to be repaired.</a:t>
            </a:r>
          </a:p>
          <a:p>
            <a:pPr algn="l"/>
            <a:r>
              <a:rPr lang="en-US" sz="2400" b="0" i="0" dirty="0">
                <a:solidFill>
                  <a:srgbClr val="333333"/>
                </a:solidFill>
                <a:effectLst/>
                <a:latin typeface="Times New Roman" panose="02020603050405020304" pitchFamily="18" charset="0"/>
                <a:cs typeface="Times New Roman" panose="02020603050405020304" pitchFamily="18" charset="0"/>
              </a:rPr>
              <a:t>Managers can also use this data to understand their capacity and inventory levels for equipment and even medication.</a:t>
            </a:r>
            <a:br>
              <a:rPr lang="en-US" sz="2400" b="0" i="0" dirty="0">
                <a:solidFill>
                  <a:srgbClr val="333333"/>
                </a:solidFill>
                <a:effectLst/>
                <a:latin typeface="Times New Roman" panose="02020603050405020304" pitchFamily="18" charset="0"/>
                <a:cs typeface="Times New Roman" panose="02020603050405020304" pitchFamily="18" charset="0"/>
              </a:rPr>
            </a:br>
            <a:endParaRPr lang="en-US" sz="2400" b="0" i="0" dirty="0">
              <a:solidFill>
                <a:srgbClr val="333333"/>
              </a:solidFill>
              <a:effectLst/>
              <a:latin typeface="Times New Roman" panose="02020603050405020304" pitchFamily="18" charset="0"/>
              <a:cs typeface="Times New Roman" panose="02020603050405020304" pitchFamily="18" charset="0"/>
            </a:endParaRPr>
          </a:p>
          <a:p>
            <a:pPr marL="0" indent="0">
              <a:buNone/>
            </a:pPr>
            <a:endParaRPr lang="en-US" b="0" i="0" dirty="0">
              <a:solidFill>
                <a:srgbClr val="333333"/>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748189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2027560-D075-727C-AA34-EAC5018A7DB5}"/>
              </a:ext>
            </a:extLst>
          </p:cNvPr>
          <p:cNvSpPr>
            <a:spLocks noGrp="1"/>
          </p:cNvSpPr>
          <p:nvPr>
            <p:ph idx="1"/>
          </p:nvPr>
        </p:nvSpPr>
        <p:spPr>
          <a:xfrm>
            <a:off x="239151" y="196948"/>
            <a:ext cx="11577711" cy="6661052"/>
          </a:xfrm>
        </p:spPr>
        <p:txBody>
          <a:bodyPr>
            <a:normAutofit/>
          </a:bodyPr>
          <a:lstStyle/>
          <a:p>
            <a:pPr algn="l"/>
            <a:r>
              <a:rPr lang="en-US" b="0" i="0" dirty="0">
                <a:solidFill>
                  <a:srgbClr val="333333"/>
                </a:solidFill>
                <a:effectLst/>
                <a:latin typeface="Times New Roman" panose="02020603050405020304" pitchFamily="18" charset="0"/>
                <a:cs typeface="Times New Roman" panose="02020603050405020304" pitchFamily="18" charset="0"/>
              </a:rPr>
              <a:t>Since cellular devices use secure SIM authentication, cellular networks prove to be a much more secure option than other wireless alternatives, making it easier to stay compliant. </a:t>
            </a:r>
          </a:p>
          <a:p>
            <a:pPr algn="l"/>
            <a:r>
              <a:rPr lang="en-US" b="0" i="0" dirty="0">
                <a:solidFill>
                  <a:srgbClr val="333333"/>
                </a:solidFill>
                <a:effectLst/>
                <a:latin typeface="Times New Roman" panose="02020603050405020304" pitchFamily="18" charset="0"/>
                <a:cs typeface="Times New Roman" panose="02020603050405020304" pitchFamily="18" charset="0"/>
              </a:rPr>
              <a:t>Even in the busiest hours, hospital IT staff can rest easy knowing their 5G network can reliably support a growing number of patients, visitors, and device inventory.</a:t>
            </a:r>
            <a:br>
              <a:rPr lang="en-US" b="0" i="0" dirty="0">
                <a:solidFill>
                  <a:srgbClr val="333333"/>
                </a:solidFill>
                <a:effectLst/>
                <a:latin typeface="Times New Roman" panose="02020603050405020304" pitchFamily="18" charset="0"/>
                <a:cs typeface="Times New Roman" panose="02020603050405020304" pitchFamily="18" charset="0"/>
              </a:rPr>
            </a:br>
            <a:endParaRPr lang="en-US"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r>
              <a:rPr lang="en-US" b="0" i="0" dirty="0">
                <a:solidFill>
                  <a:srgbClr val="FF0000"/>
                </a:solidFill>
                <a:effectLst/>
                <a:latin typeface="Times New Roman" panose="02020603050405020304" pitchFamily="18" charset="0"/>
                <a:cs typeface="Times New Roman" panose="02020603050405020304" pitchFamily="18" charset="0"/>
              </a:rPr>
              <a:t>Some key healthcare 5G use cases are the following:</a:t>
            </a:r>
            <a:br>
              <a:rPr lang="en-US" b="0" i="0" dirty="0">
                <a:solidFill>
                  <a:srgbClr val="FF0000"/>
                </a:solidFill>
                <a:effectLst/>
                <a:latin typeface="Times New Roman" panose="02020603050405020304" pitchFamily="18" charset="0"/>
                <a:cs typeface="Times New Roman" panose="02020603050405020304" pitchFamily="18" charset="0"/>
              </a:rPr>
            </a:br>
            <a:endParaRPr lang="en-US" b="0"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Inventory management of machines, drugs, supplies, and medical waste</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Physical location tracking of life-saving equipment</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Preventive maintenance sensors that automatically create work orders</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Secure cross-campus service for both staff and patients</a:t>
            </a:r>
          </a:p>
          <a:p>
            <a:endParaRPr lang="en-IN" dirty="0"/>
          </a:p>
        </p:txBody>
      </p:sp>
    </p:spTree>
    <p:extLst>
      <p:ext uri="{BB962C8B-B14F-4D97-AF65-F5344CB8AC3E}">
        <p14:creationId xmlns:p14="http://schemas.microsoft.com/office/powerpoint/2010/main" val="18954246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CAB4E1-AE31-5A48-94D4-375E8909D7BD}"/>
              </a:ext>
            </a:extLst>
          </p:cNvPr>
          <p:cNvSpPr>
            <a:spLocks noGrp="1"/>
          </p:cNvSpPr>
          <p:nvPr>
            <p:ph type="title"/>
          </p:nvPr>
        </p:nvSpPr>
        <p:spPr>
          <a:xfrm>
            <a:off x="838200" y="365126"/>
            <a:ext cx="10515600" cy="675884"/>
          </a:xfrm>
        </p:spPr>
        <p:txBody>
          <a:bodyPr>
            <a:normAutofit fontScale="90000"/>
          </a:bodyPr>
          <a:lstStyle/>
          <a:p>
            <a:r>
              <a:rPr lang="en-IN" sz="4000" b="1" i="0" dirty="0">
                <a:solidFill>
                  <a:srgbClr val="333333"/>
                </a:solidFill>
                <a:effectLst/>
                <a:latin typeface="Times New Roman" panose="02020603050405020304" pitchFamily="18" charset="0"/>
                <a:cs typeface="Times New Roman" panose="02020603050405020304" pitchFamily="18" charset="0"/>
              </a:rPr>
              <a:t>Autonomous</a:t>
            </a:r>
            <a:r>
              <a:rPr lang="en-IN" b="1" i="0" dirty="0">
                <a:solidFill>
                  <a:srgbClr val="333333"/>
                </a:solidFill>
                <a:effectLst/>
                <a:latin typeface="poppins" panose="00000500000000000000" pitchFamily="2" charset="0"/>
              </a:rPr>
              <a:t> </a:t>
            </a:r>
            <a:r>
              <a:rPr lang="en-IN" sz="4000" b="1" i="0" dirty="0">
                <a:solidFill>
                  <a:srgbClr val="333333"/>
                </a:solidFill>
                <a:effectLst/>
                <a:latin typeface="Times New Roman" panose="02020603050405020304" pitchFamily="18" charset="0"/>
                <a:cs typeface="Times New Roman" panose="02020603050405020304" pitchFamily="18" charset="0"/>
              </a:rPr>
              <a:t>Vehicles</a:t>
            </a:r>
            <a:r>
              <a:rPr lang="en-IN" b="1" i="0" dirty="0">
                <a:solidFill>
                  <a:srgbClr val="333333"/>
                </a:solidFill>
                <a:effectLst/>
                <a:latin typeface="poppins" panose="00000500000000000000" pitchFamily="2" charset="0"/>
              </a:rPr>
              <a:t/>
            </a:r>
            <a:br>
              <a:rPr lang="en-IN" b="1" i="0" dirty="0">
                <a:solidFill>
                  <a:srgbClr val="333333"/>
                </a:solidFill>
                <a:effectLst/>
                <a:latin typeface="poppins" panose="00000500000000000000" pitchFamily="2" charset="0"/>
              </a:rPr>
            </a:br>
            <a:endParaRPr lang="en-IN" dirty="0"/>
          </a:p>
        </p:txBody>
      </p:sp>
      <p:sp>
        <p:nvSpPr>
          <p:cNvPr id="3" name="Content Placeholder 2">
            <a:extLst>
              <a:ext uri="{FF2B5EF4-FFF2-40B4-BE49-F238E27FC236}">
                <a16:creationId xmlns:a16="http://schemas.microsoft.com/office/drawing/2014/main" xmlns="" id="{1E7F1F92-5CEA-15CA-CF84-7E7A9878E9FD}"/>
              </a:ext>
            </a:extLst>
          </p:cNvPr>
          <p:cNvSpPr>
            <a:spLocks noGrp="1"/>
          </p:cNvSpPr>
          <p:nvPr>
            <p:ph idx="1"/>
          </p:nvPr>
        </p:nvSpPr>
        <p:spPr>
          <a:xfrm>
            <a:off x="365759" y="844062"/>
            <a:ext cx="11479237" cy="6013938"/>
          </a:xfrm>
        </p:spPr>
        <p:txBody>
          <a:bodyPr/>
          <a:lstStyle/>
          <a:p>
            <a:pPr algn="l"/>
            <a:r>
              <a:rPr lang="en-US" b="0" i="0" dirty="0">
                <a:solidFill>
                  <a:srgbClr val="333333"/>
                </a:solidFill>
                <a:effectLst/>
                <a:latin typeface="Times New Roman" panose="02020603050405020304" pitchFamily="18" charset="0"/>
                <a:cs typeface="Times New Roman" panose="02020603050405020304" pitchFamily="18" charset="0"/>
              </a:rPr>
              <a:t>Autonomous vehicles need to be able to process information and adjust accordingly in as little time as possible.</a:t>
            </a:r>
          </a:p>
          <a:p>
            <a:pPr algn="l"/>
            <a:r>
              <a:rPr lang="en-US" b="0" i="0" dirty="0">
                <a:solidFill>
                  <a:srgbClr val="333333"/>
                </a:solidFill>
                <a:effectLst/>
                <a:latin typeface="Times New Roman" panose="02020603050405020304" pitchFamily="18" charset="0"/>
                <a:cs typeface="Times New Roman" panose="02020603050405020304" pitchFamily="18" charset="0"/>
              </a:rPr>
              <a:t> The ultra-low latency, increased capacity, and coverage will enable fleets of autonomous vehicles to receive updates and make changes.</a:t>
            </a:r>
          </a:p>
          <a:p>
            <a:pPr algn="l"/>
            <a:r>
              <a:rPr lang="en-US" b="0" i="0" dirty="0">
                <a:solidFill>
                  <a:srgbClr val="333333"/>
                </a:solidFill>
                <a:effectLst/>
                <a:latin typeface="Times New Roman" panose="02020603050405020304" pitchFamily="18" charset="0"/>
                <a:cs typeface="Times New Roman" panose="02020603050405020304" pitchFamily="18" charset="0"/>
              </a:rPr>
              <a:t> While driverless vehicles aren’t everywhere yet, 5G will play a critical role in how vehicles communicate and function at scale.</a:t>
            </a:r>
            <a:br>
              <a:rPr lang="en-US" b="0" i="0" dirty="0">
                <a:solidFill>
                  <a:srgbClr val="333333"/>
                </a:solidFill>
                <a:effectLst/>
                <a:latin typeface="Times New Roman" panose="02020603050405020304" pitchFamily="18" charset="0"/>
                <a:cs typeface="Times New Roman" panose="02020603050405020304" pitchFamily="18" charset="0"/>
              </a:rPr>
            </a:br>
            <a:endParaRPr lang="en-US" b="0" i="0" dirty="0">
              <a:solidFill>
                <a:srgbClr val="333333"/>
              </a:solidFill>
              <a:effectLst/>
              <a:latin typeface="Times New Roman" panose="02020603050405020304" pitchFamily="18" charset="0"/>
              <a:cs typeface="Times New Roman" panose="02020603050405020304" pitchFamily="18" charset="0"/>
            </a:endParaRPr>
          </a:p>
          <a:p>
            <a:pPr algn="l"/>
            <a:r>
              <a:rPr lang="en-US" b="0" i="0" dirty="0">
                <a:solidFill>
                  <a:srgbClr val="333333"/>
                </a:solidFill>
                <a:effectLst/>
                <a:latin typeface="Times New Roman" panose="02020603050405020304" pitchFamily="18" charset="0"/>
                <a:cs typeface="Times New Roman" panose="02020603050405020304" pitchFamily="18" charset="0"/>
              </a:rPr>
              <a:t>Weather stations can share insights with autonomous drones in the air, allowing them to adjust their course automatically with no human input.</a:t>
            </a:r>
          </a:p>
          <a:p>
            <a:pPr algn="l"/>
            <a:r>
              <a:rPr lang="en-US" b="0" i="0" dirty="0">
                <a:solidFill>
                  <a:srgbClr val="333333"/>
                </a:solidFill>
                <a:effectLst/>
                <a:latin typeface="Times New Roman" panose="02020603050405020304" pitchFamily="18" charset="0"/>
                <a:cs typeface="Times New Roman" panose="02020603050405020304" pitchFamily="18" charset="0"/>
              </a:rPr>
              <a:t> Other vehicles may be able to share insights with each other to help avoid accidents, reduce highway congestion, and improve safety standards.</a:t>
            </a:r>
          </a:p>
          <a:p>
            <a:endParaRPr lang="en-IN" dirty="0"/>
          </a:p>
        </p:txBody>
      </p:sp>
    </p:spTree>
    <p:extLst>
      <p:ext uri="{BB962C8B-B14F-4D97-AF65-F5344CB8AC3E}">
        <p14:creationId xmlns:p14="http://schemas.microsoft.com/office/powerpoint/2010/main" val="40809598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FC1219-CE1F-86C2-194F-BD68778E310D}"/>
              </a:ext>
            </a:extLst>
          </p:cNvPr>
          <p:cNvSpPr>
            <a:spLocks noGrp="1"/>
          </p:cNvSpPr>
          <p:nvPr>
            <p:ph idx="1"/>
          </p:nvPr>
        </p:nvSpPr>
        <p:spPr>
          <a:xfrm>
            <a:off x="661183" y="379828"/>
            <a:ext cx="10986866" cy="6478172"/>
          </a:xfrm>
        </p:spPr>
        <p:txBody>
          <a:bodyPr>
            <a:normAutofit/>
          </a:bodyPr>
          <a:lstStyle/>
          <a:p>
            <a:pPr algn="l"/>
            <a:r>
              <a:rPr lang="en-US" b="0" i="0" dirty="0">
                <a:solidFill>
                  <a:srgbClr val="333333"/>
                </a:solidFill>
                <a:effectLst/>
                <a:latin typeface="Times New Roman" panose="02020603050405020304" pitchFamily="18" charset="0"/>
                <a:cs typeface="Times New Roman" panose="02020603050405020304" pitchFamily="18" charset="0"/>
              </a:rPr>
              <a:t>Vehicle manufacturers will be able to update firmware, patch security flaws, and add new features leveraging 5G networks. </a:t>
            </a:r>
          </a:p>
          <a:p>
            <a:pPr algn="l"/>
            <a:r>
              <a:rPr lang="en-US" b="0" i="0" dirty="0">
                <a:solidFill>
                  <a:srgbClr val="333333"/>
                </a:solidFill>
                <a:effectLst/>
                <a:latin typeface="Times New Roman" panose="02020603050405020304" pitchFamily="18" charset="0"/>
                <a:cs typeface="Times New Roman" panose="02020603050405020304" pitchFamily="18" charset="0"/>
              </a:rPr>
              <a:t>As this technology evolves new opportunities will emerge for companies to serve the autonomous vehicle market by using private 5G as the backbone of their business.</a:t>
            </a:r>
            <a:br>
              <a:rPr lang="en-US" b="0" i="0" dirty="0">
                <a:solidFill>
                  <a:srgbClr val="333333"/>
                </a:solidFill>
                <a:effectLst/>
                <a:latin typeface="Times New Roman" panose="02020603050405020304" pitchFamily="18" charset="0"/>
                <a:cs typeface="Times New Roman" panose="02020603050405020304" pitchFamily="18" charset="0"/>
              </a:rPr>
            </a:br>
            <a:endParaRPr lang="en-US"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r>
              <a:rPr lang="en-US" b="0" i="0" dirty="0">
                <a:solidFill>
                  <a:srgbClr val="FF0000"/>
                </a:solidFill>
                <a:effectLst/>
                <a:latin typeface="Times New Roman" panose="02020603050405020304" pitchFamily="18" charset="0"/>
                <a:cs typeface="Times New Roman" panose="02020603050405020304" pitchFamily="18" charset="0"/>
              </a:rPr>
              <a:t>Some key autonomous vehicle 5G use cases are the following:</a:t>
            </a:r>
            <a:br>
              <a:rPr lang="en-US" b="0" i="0" dirty="0">
                <a:solidFill>
                  <a:srgbClr val="FF0000"/>
                </a:solidFill>
                <a:effectLst/>
                <a:latin typeface="Times New Roman" panose="02020603050405020304" pitchFamily="18" charset="0"/>
                <a:cs typeface="Times New Roman" panose="02020603050405020304" pitchFamily="18" charset="0"/>
              </a:rPr>
            </a:br>
            <a:endParaRPr lang="en-US" b="0"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Automatic updates, security patches, and feature additions</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Real-time weather, traffic, and safety updates to vehicles in route</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Safe retrieval of stolen vehicles</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Vehicle-to-vehicle communication</a:t>
            </a:r>
          </a:p>
          <a:p>
            <a:pPr marL="0" indent="0" algn="l">
              <a:buNone/>
            </a:pPr>
            <a:r>
              <a:rPr lang="en-US" b="0" i="0" dirty="0">
                <a:solidFill>
                  <a:srgbClr val="7030A0"/>
                </a:solidFill>
                <a:effectLst/>
                <a:latin typeface="Times New Roman" panose="02020603050405020304" pitchFamily="18" charset="0"/>
                <a:cs typeface="Times New Roman" panose="02020603050405020304" pitchFamily="18" charset="0"/>
              </a:rPr>
              <a:t>Waymo, </a:t>
            </a:r>
            <a:r>
              <a:rPr lang="en-US" u="sng" dirty="0">
                <a:solidFill>
                  <a:srgbClr val="7030A0"/>
                </a:solidFill>
                <a:latin typeface="Times New Roman" panose="02020603050405020304" pitchFamily="18" charset="0"/>
                <a:cs typeface="Times New Roman" panose="02020603050405020304" pitchFamily="18" charset="0"/>
              </a:rPr>
              <a:t>Tesla</a:t>
            </a:r>
            <a:r>
              <a:rPr lang="en-US" b="0" i="0" dirty="0">
                <a:solidFill>
                  <a:srgbClr val="7030A0"/>
                </a:solidFill>
                <a:effectLst/>
                <a:latin typeface="Times New Roman" panose="02020603050405020304" pitchFamily="18" charset="0"/>
                <a:cs typeface="Times New Roman" panose="02020603050405020304" pitchFamily="18" charset="0"/>
              </a:rPr>
              <a:t>, and Uber are all working towards making </a:t>
            </a:r>
            <a:r>
              <a:rPr lang="en-US" b="0" i="0" u="sng" dirty="0">
                <a:solidFill>
                  <a:srgbClr val="7030A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self-driving cars</a:t>
            </a:r>
            <a:r>
              <a:rPr lang="en-US" b="0" i="0" dirty="0">
                <a:solidFill>
                  <a:srgbClr val="7030A0"/>
                </a:solidFill>
                <a:effectLst/>
                <a:latin typeface="Times New Roman" panose="02020603050405020304" pitchFamily="18" charset="0"/>
                <a:cs typeface="Times New Roman" panose="02020603050405020304" pitchFamily="18" charset="0"/>
              </a:rPr>
              <a:t> a reality, so the future of autonomous cars is right around the corner</a:t>
            </a:r>
          </a:p>
          <a:p>
            <a:endParaRPr lang="en-IN" dirty="0"/>
          </a:p>
        </p:txBody>
      </p:sp>
    </p:spTree>
    <p:extLst>
      <p:ext uri="{BB962C8B-B14F-4D97-AF65-F5344CB8AC3E}">
        <p14:creationId xmlns:p14="http://schemas.microsoft.com/office/powerpoint/2010/main" val="1133031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247155-CC88-6AAE-CF1C-8B9E95276E55}"/>
              </a:ext>
            </a:extLst>
          </p:cNvPr>
          <p:cNvSpPr>
            <a:spLocks noGrp="1"/>
          </p:cNvSpPr>
          <p:nvPr>
            <p:ph type="title"/>
          </p:nvPr>
        </p:nvSpPr>
        <p:spPr>
          <a:xfrm>
            <a:off x="641252" y="406399"/>
            <a:ext cx="10515600" cy="549275"/>
          </a:xfrm>
        </p:spPr>
        <p:txBody>
          <a:bodyPr>
            <a:normAutofit fontScale="90000"/>
          </a:bodyPr>
          <a:lstStyle/>
          <a:p>
            <a:r>
              <a:rPr lang="en-IN" sz="4000" b="1" i="0" dirty="0">
                <a:solidFill>
                  <a:srgbClr val="333333"/>
                </a:solidFill>
                <a:effectLst/>
                <a:latin typeface="Times New Roman" panose="02020603050405020304" pitchFamily="18" charset="0"/>
                <a:cs typeface="Times New Roman" panose="02020603050405020304" pitchFamily="18" charset="0"/>
              </a:rPr>
              <a:t>Education</a:t>
            </a:r>
            <a:r>
              <a:rPr lang="en-IN" b="1" i="0" dirty="0">
                <a:solidFill>
                  <a:srgbClr val="333333"/>
                </a:solidFill>
                <a:effectLst/>
                <a:latin typeface="poppins" panose="00000500000000000000" pitchFamily="2" charset="0"/>
              </a:rPr>
              <a:t/>
            </a:r>
            <a:br>
              <a:rPr lang="en-IN" b="1" i="0" dirty="0">
                <a:solidFill>
                  <a:srgbClr val="333333"/>
                </a:solidFill>
                <a:effectLst/>
                <a:latin typeface="poppins" panose="00000500000000000000" pitchFamily="2" charset="0"/>
              </a:rPr>
            </a:br>
            <a:endParaRPr lang="en-IN" dirty="0"/>
          </a:p>
        </p:txBody>
      </p:sp>
      <p:sp>
        <p:nvSpPr>
          <p:cNvPr id="3" name="Content Placeholder 2">
            <a:extLst>
              <a:ext uri="{FF2B5EF4-FFF2-40B4-BE49-F238E27FC236}">
                <a16:creationId xmlns:a16="http://schemas.microsoft.com/office/drawing/2014/main" xmlns="" id="{F99008D9-C2DE-925F-02C7-54CE6A43CC4B}"/>
              </a:ext>
            </a:extLst>
          </p:cNvPr>
          <p:cNvSpPr>
            <a:spLocks noGrp="1"/>
          </p:cNvSpPr>
          <p:nvPr>
            <p:ph idx="1"/>
          </p:nvPr>
        </p:nvSpPr>
        <p:spPr>
          <a:xfrm>
            <a:off x="520505" y="955674"/>
            <a:ext cx="11282289" cy="5754615"/>
          </a:xfrm>
        </p:spPr>
        <p:txBody>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Both college campuses and KG–12 schools can leverage private 5G to provide campus-wide network access and bridge the digital divide. </a:t>
            </a:r>
          </a:p>
          <a:p>
            <a:pPr algn="just"/>
            <a:r>
              <a:rPr lang="en-US" b="0" i="0" dirty="0">
                <a:solidFill>
                  <a:srgbClr val="333333"/>
                </a:solidFill>
                <a:effectLst/>
                <a:latin typeface="Times New Roman" panose="02020603050405020304" pitchFamily="18" charset="0"/>
                <a:cs typeface="Times New Roman" panose="02020603050405020304" pitchFamily="18" charset="0"/>
              </a:rPr>
              <a:t>College campuses have the challenging task of providing secure network access for students and staff across the size of a small town. </a:t>
            </a:r>
          </a:p>
          <a:p>
            <a:pPr algn="just"/>
            <a:r>
              <a:rPr lang="en-US" b="0" i="0" dirty="0">
                <a:solidFill>
                  <a:srgbClr val="333333"/>
                </a:solidFill>
                <a:effectLst/>
                <a:latin typeface="Times New Roman" panose="02020603050405020304" pitchFamily="18" charset="0"/>
                <a:cs typeface="Times New Roman" panose="02020603050405020304" pitchFamily="18" charset="0"/>
              </a:rPr>
              <a:t>This can be a challenge especially with multiple buildings and outdoor study areas that need wireless access.</a:t>
            </a:r>
            <a:br>
              <a:rPr lang="en-US" b="0" i="0" dirty="0">
                <a:solidFill>
                  <a:srgbClr val="333333"/>
                </a:solidFill>
                <a:effectLst/>
                <a:latin typeface="Times New Roman" panose="02020603050405020304" pitchFamily="18" charset="0"/>
                <a:cs typeface="Times New Roman" panose="02020603050405020304" pitchFamily="18" charset="0"/>
              </a:rPr>
            </a:b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The power levels cellular networks offer make it easy to provide blanket coverage over many acres of both indoor and outdoor space. </a:t>
            </a:r>
          </a:p>
          <a:p>
            <a:pPr algn="just"/>
            <a:r>
              <a:rPr lang="en-US" b="0" i="0" dirty="0">
                <a:solidFill>
                  <a:srgbClr val="333333"/>
                </a:solidFill>
                <a:effectLst/>
                <a:latin typeface="Times New Roman" panose="02020603050405020304" pitchFamily="18" charset="0"/>
                <a:cs typeface="Times New Roman" panose="02020603050405020304" pitchFamily="18" charset="0"/>
              </a:rPr>
              <a:t>Through a combination of indoor and outdoor infrastructure, college campuses can ensure lecture halls, study areas, and outdoor spaces are adequately covered.</a:t>
            </a:r>
          </a:p>
          <a:p>
            <a:endParaRPr lang="en-IN" dirty="0"/>
          </a:p>
        </p:txBody>
      </p:sp>
    </p:spTree>
    <p:extLst>
      <p:ext uri="{BB962C8B-B14F-4D97-AF65-F5344CB8AC3E}">
        <p14:creationId xmlns:p14="http://schemas.microsoft.com/office/powerpoint/2010/main" val="1302199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EB6879-5D94-D6E4-6950-4FD3C3100128}"/>
              </a:ext>
            </a:extLst>
          </p:cNvPr>
          <p:cNvSpPr>
            <a:spLocks noGrp="1"/>
          </p:cNvSpPr>
          <p:nvPr>
            <p:ph idx="1"/>
          </p:nvPr>
        </p:nvSpPr>
        <p:spPr>
          <a:xfrm>
            <a:off x="402102" y="278177"/>
            <a:ext cx="11499166" cy="6361773"/>
          </a:xfrm>
        </p:spPr>
        <p:txBody>
          <a:bodyPr>
            <a:normAutofit/>
          </a:bodyPr>
          <a:lstStyle/>
          <a:p>
            <a:pPr algn="l"/>
            <a:r>
              <a:rPr lang="en-US" sz="2600" b="0" i="0" dirty="0">
                <a:solidFill>
                  <a:srgbClr val="333333"/>
                </a:solidFill>
                <a:effectLst/>
                <a:latin typeface="Times New Roman" panose="02020603050405020304" pitchFamily="18" charset="0"/>
                <a:cs typeface="Times New Roman" panose="02020603050405020304" pitchFamily="18" charset="0"/>
              </a:rPr>
              <a:t>Long-range roof-mounted antennas can extend well beyond the campus ground and allow students to access school resources from their homes, even if they don’t have internet at home. </a:t>
            </a:r>
          </a:p>
          <a:p>
            <a:pPr algn="l"/>
            <a:r>
              <a:rPr lang="en-US" sz="2600" b="0" i="0" dirty="0">
                <a:solidFill>
                  <a:srgbClr val="333333"/>
                </a:solidFill>
                <a:effectLst/>
                <a:latin typeface="Times New Roman" panose="02020603050405020304" pitchFamily="18" charset="0"/>
                <a:cs typeface="Times New Roman" panose="02020603050405020304" pitchFamily="18" charset="0"/>
              </a:rPr>
              <a:t>Since each device uses SIM technology, IT staff can easily manage devices and segment staff and student networks with ease.</a:t>
            </a:r>
            <a:br>
              <a:rPr lang="en-US" sz="2600" b="0" i="0" dirty="0">
                <a:solidFill>
                  <a:srgbClr val="333333"/>
                </a:solidFill>
                <a:effectLst/>
                <a:latin typeface="Times New Roman" panose="02020603050405020304" pitchFamily="18" charset="0"/>
                <a:cs typeface="Times New Roman" panose="02020603050405020304" pitchFamily="18" charset="0"/>
              </a:rPr>
            </a:br>
            <a:endParaRPr lang="en-US" sz="2600"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r>
              <a:rPr lang="en-US" sz="2600" b="0" i="0" dirty="0">
                <a:solidFill>
                  <a:srgbClr val="FF0000"/>
                </a:solidFill>
                <a:effectLst/>
                <a:latin typeface="Times New Roman" panose="02020603050405020304" pitchFamily="18" charset="0"/>
                <a:cs typeface="Times New Roman" panose="02020603050405020304" pitchFamily="18" charset="0"/>
              </a:rPr>
              <a:t>Some key education 5G use cases are the following:</a:t>
            </a:r>
            <a:br>
              <a:rPr lang="en-US" sz="2600" b="0" i="0" dirty="0">
                <a:solidFill>
                  <a:srgbClr val="FF0000"/>
                </a:solidFill>
                <a:effectLst/>
                <a:latin typeface="Times New Roman" panose="02020603050405020304" pitchFamily="18" charset="0"/>
                <a:cs typeface="Times New Roman" panose="02020603050405020304" pitchFamily="18" charset="0"/>
              </a:rPr>
            </a:br>
            <a:endParaRPr lang="en-US" sz="2600" b="0"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600" b="0" i="0" dirty="0">
                <a:solidFill>
                  <a:srgbClr val="333333"/>
                </a:solidFill>
                <a:effectLst/>
                <a:latin typeface="Times New Roman" panose="02020603050405020304" pitchFamily="18" charset="0"/>
                <a:cs typeface="Times New Roman" panose="02020603050405020304" pitchFamily="18" charset="0"/>
              </a:rPr>
              <a:t>Providing controlled internet access for students at home</a:t>
            </a:r>
          </a:p>
          <a:p>
            <a:pPr algn="l">
              <a:buFont typeface="Arial" panose="020B0604020202020204" pitchFamily="34" charset="0"/>
              <a:buChar char="•"/>
            </a:pPr>
            <a:r>
              <a:rPr lang="en-US" sz="2600" b="0" i="0" dirty="0">
                <a:solidFill>
                  <a:srgbClr val="333333"/>
                </a:solidFill>
                <a:effectLst/>
                <a:latin typeface="Times New Roman" panose="02020603050405020304" pitchFamily="18" charset="0"/>
                <a:cs typeface="Times New Roman" panose="02020603050405020304" pitchFamily="18" charset="0"/>
              </a:rPr>
              <a:t>Designing reliable cellular blanket coverage across campus</a:t>
            </a:r>
          </a:p>
          <a:p>
            <a:pPr algn="l">
              <a:buFont typeface="Arial" panose="020B0604020202020204" pitchFamily="34" charset="0"/>
              <a:buChar char="•"/>
            </a:pPr>
            <a:r>
              <a:rPr lang="en-US" sz="2600" b="0" i="0" dirty="0">
                <a:solidFill>
                  <a:srgbClr val="333333"/>
                </a:solidFill>
                <a:effectLst/>
                <a:latin typeface="Times New Roman" panose="02020603050405020304" pitchFamily="18" charset="0"/>
                <a:cs typeface="Times New Roman" panose="02020603050405020304" pitchFamily="18" charset="0"/>
              </a:rPr>
              <a:t>Using IoT sensors to track classroom attendance, study room availability, and public transportation</a:t>
            </a:r>
          </a:p>
          <a:p>
            <a:pPr algn="l">
              <a:buFont typeface="Arial" panose="020B0604020202020204" pitchFamily="34" charset="0"/>
              <a:buChar char="•"/>
            </a:pPr>
            <a:r>
              <a:rPr lang="en-US" sz="2600" b="0" i="0" dirty="0">
                <a:solidFill>
                  <a:srgbClr val="333333"/>
                </a:solidFill>
                <a:effectLst/>
                <a:latin typeface="Times New Roman" panose="02020603050405020304" pitchFamily="18" charset="0"/>
                <a:cs typeface="Times New Roman" panose="02020603050405020304" pitchFamily="18" charset="0"/>
              </a:rPr>
              <a:t>Securely segment staff and students networks</a:t>
            </a:r>
          </a:p>
          <a:p>
            <a:pPr algn="l">
              <a:buFont typeface="Arial" panose="020B0604020202020204" pitchFamily="34" charset="0"/>
              <a:buChar char="•"/>
            </a:pPr>
            <a:r>
              <a:rPr lang="en-US" sz="2600" b="0" i="0" dirty="0">
                <a:solidFill>
                  <a:srgbClr val="333333"/>
                </a:solidFill>
                <a:effectLst/>
                <a:latin typeface="Times New Roman" panose="02020603050405020304" pitchFamily="18" charset="0"/>
                <a:cs typeface="Times New Roman" panose="02020603050405020304" pitchFamily="18" charset="0"/>
              </a:rPr>
              <a:t>Promote fast and reliable outdoor learning</a:t>
            </a:r>
          </a:p>
          <a:p>
            <a:endParaRPr lang="en-IN" dirty="0"/>
          </a:p>
        </p:txBody>
      </p:sp>
    </p:spTree>
    <p:extLst>
      <p:ext uri="{BB962C8B-B14F-4D97-AF65-F5344CB8AC3E}">
        <p14:creationId xmlns:p14="http://schemas.microsoft.com/office/powerpoint/2010/main" val="2490131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0AF2FF-9A77-E47F-71FF-F6D5C74BDA0D}"/>
              </a:ext>
            </a:extLst>
          </p:cNvPr>
          <p:cNvSpPr>
            <a:spLocks noGrp="1"/>
          </p:cNvSpPr>
          <p:nvPr>
            <p:ph type="title"/>
          </p:nvPr>
        </p:nvSpPr>
        <p:spPr>
          <a:xfrm>
            <a:off x="486508" y="145830"/>
            <a:ext cx="10515600" cy="535207"/>
          </a:xfrm>
        </p:spPr>
        <p:txBody>
          <a:bodyPr>
            <a:normAutofit fontScale="90000"/>
          </a:bodyPr>
          <a:lstStyle/>
          <a:p>
            <a:r>
              <a:rPr lang="en-IN" sz="4000" b="1" i="0" dirty="0">
                <a:solidFill>
                  <a:srgbClr val="333333"/>
                </a:solidFill>
                <a:effectLst/>
                <a:latin typeface="Times New Roman" panose="02020603050405020304" pitchFamily="18" charset="0"/>
                <a:cs typeface="Times New Roman" panose="02020603050405020304" pitchFamily="18" charset="0"/>
              </a:rPr>
              <a:t>Smart Cities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D793C32-A863-B288-214C-710946AC4F6C}"/>
              </a:ext>
            </a:extLst>
          </p:cNvPr>
          <p:cNvSpPr>
            <a:spLocks noGrp="1"/>
          </p:cNvSpPr>
          <p:nvPr>
            <p:ph idx="1"/>
          </p:nvPr>
        </p:nvSpPr>
        <p:spPr>
          <a:xfrm>
            <a:off x="239151" y="801858"/>
            <a:ext cx="11563643" cy="5910312"/>
          </a:xfrm>
        </p:spPr>
        <p:txBody>
          <a:bodyPr/>
          <a:lstStyle/>
          <a:p>
            <a:pPr algn="l"/>
            <a:r>
              <a:rPr lang="en-US" b="0" i="0" dirty="0">
                <a:solidFill>
                  <a:srgbClr val="333333"/>
                </a:solidFill>
                <a:effectLst/>
                <a:latin typeface="Times New Roman" panose="02020603050405020304" pitchFamily="18" charset="0"/>
                <a:cs typeface="Times New Roman" panose="02020603050405020304" pitchFamily="18" charset="0"/>
              </a:rPr>
              <a:t>Smart cities may seem like a concept from the future, but they are already here. </a:t>
            </a:r>
          </a:p>
          <a:p>
            <a:pPr algn="l"/>
            <a:r>
              <a:rPr lang="en-US" b="0" i="0" dirty="0">
                <a:solidFill>
                  <a:srgbClr val="333333"/>
                </a:solidFill>
                <a:effectLst/>
                <a:latin typeface="Times New Roman" panose="02020603050405020304" pitchFamily="18" charset="0"/>
                <a:cs typeface="Times New Roman" panose="02020603050405020304" pitchFamily="18" charset="0"/>
              </a:rPr>
              <a:t>City governments use 5G networks to provide better services to their citizens, track public utilities, and monitor city infrastructure proactively. </a:t>
            </a:r>
          </a:p>
          <a:p>
            <a:pPr algn="l"/>
            <a:r>
              <a:rPr lang="en-US" b="0" i="0" dirty="0">
                <a:solidFill>
                  <a:srgbClr val="333333"/>
                </a:solidFill>
                <a:effectLst/>
                <a:latin typeface="Times New Roman" panose="02020603050405020304" pitchFamily="18" charset="0"/>
                <a:cs typeface="Times New Roman" panose="02020603050405020304" pitchFamily="18" charset="0"/>
              </a:rPr>
              <a:t>In some cases, municipalities offer portions of the 5G network for their citizens to use as a free service.</a:t>
            </a:r>
            <a:br>
              <a:rPr lang="en-US" b="0" i="0" dirty="0">
                <a:solidFill>
                  <a:srgbClr val="333333"/>
                </a:solidFill>
                <a:effectLst/>
                <a:latin typeface="Times New Roman" panose="02020603050405020304" pitchFamily="18" charset="0"/>
                <a:cs typeface="Times New Roman" panose="02020603050405020304" pitchFamily="18" charset="0"/>
              </a:rPr>
            </a:br>
            <a:endParaRPr lang="en-US" b="0" i="0" dirty="0">
              <a:solidFill>
                <a:srgbClr val="333333"/>
              </a:solidFill>
              <a:effectLst/>
              <a:latin typeface="Times New Roman" panose="02020603050405020304" pitchFamily="18" charset="0"/>
              <a:cs typeface="Times New Roman" panose="02020603050405020304" pitchFamily="18" charset="0"/>
            </a:endParaRPr>
          </a:p>
          <a:p>
            <a:pPr algn="l"/>
            <a:r>
              <a:rPr lang="en-US" b="0" i="0" dirty="0">
                <a:solidFill>
                  <a:srgbClr val="333333"/>
                </a:solidFill>
                <a:effectLst/>
                <a:latin typeface="Times New Roman" panose="02020603050405020304" pitchFamily="18" charset="0"/>
                <a:cs typeface="Times New Roman" panose="02020603050405020304" pitchFamily="18" charset="0"/>
              </a:rPr>
              <a:t>Services such as waste management and water treatment can use 5G networks to track their fleet and monitor critical infrastructure for issues.</a:t>
            </a:r>
          </a:p>
          <a:p>
            <a:pPr algn="l"/>
            <a:r>
              <a:rPr lang="en-US" b="0" i="0" dirty="0">
                <a:solidFill>
                  <a:srgbClr val="333333"/>
                </a:solidFill>
                <a:effectLst/>
                <a:latin typeface="Times New Roman" panose="02020603050405020304" pitchFamily="18" charset="0"/>
                <a:cs typeface="Times New Roman" panose="02020603050405020304" pitchFamily="18" charset="0"/>
              </a:rPr>
              <a:t> IoT-enabled dumpsters and trucks can monitor fleet inventory and help cities understand how much waste they produce and where that waste accumulates.</a:t>
            </a:r>
          </a:p>
          <a:p>
            <a:endParaRPr lang="en-IN" dirty="0"/>
          </a:p>
        </p:txBody>
      </p:sp>
    </p:spTree>
    <p:extLst>
      <p:ext uri="{BB962C8B-B14F-4D97-AF65-F5344CB8AC3E}">
        <p14:creationId xmlns:p14="http://schemas.microsoft.com/office/powerpoint/2010/main" val="19455235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4589BE8-7799-1690-9565-F84BBC998CE9}"/>
              </a:ext>
            </a:extLst>
          </p:cNvPr>
          <p:cNvSpPr>
            <a:spLocks noGrp="1"/>
          </p:cNvSpPr>
          <p:nvPr>
            <p:ph idx="1"/>
          </p:nvPr>
        </p:nvSpPr>
        <p:spPr>
          <a:xfrm>
            <a:off x="337625" y="211015"/>
            <a:ext cx="11535508" cy="6646985"/>
          </a:xfrm>
        </p:spPr>
        <p:txBody>
          <a:bodyPr>
            <a:normAutofit lnSpcReduction="10000"/>
          </a:bodyPr>
          <a:lstStyle/>
          <a:p>
            <a:pPr algn="l"/>
            <a:r>
              <a:rPr lang="en-US" b="0" i="0" dirty="0">
                <a:solidFill>
                  <a:srgbClr val="333333"/>
                </a:solidFill>
                <a:effectLst/>
                <a:latin typeface="Times New Roman" panose="02020603050405020304" pitchFamily="18" charset="0"/>
                <a:cs typeface="Times New Roman" panose="02020603050405020304" pitchFamily="18" charset="0"/>
              </a:rPr>
              <a:t>Transportation departments can use 5G to monitor for highway congestion and reliably access high-definition, live video feed of traffic cameras across the city. </a:t>
            </a:r>
          </a:p>
          <a:p>
            <a:pPr algn="l"/>
            <a:r>
              <a:rPr lang="en-US" b="0" i="0" dirty="0">
                <a:solidFill>
                  <a:srgbClr val="333333"/>
                </a:solidFill>
                <a:effectLst/>
                <a:latin typeface="Times New Roman" panose="02020603050405020304" pitchFamily="18" charset="0"/>
                <a:cs typeface="Times New Roman" panose="02020603050405020304" pitchFamily="18" charset="0"/>
              </a:rPr>
              <a:t>With the ability to span hundreds of miles and support millions of devices, 5G networks make smart cities a reality.</a:t>
            </a:r>
            <a:br>
              <a:rPr lang="en-US" b="0" i="0" dirty="0">
                <a:solidFill>
                  <a:srgbClr val="333333"/>
                </a:solidFill>
                <a:effectLst/>
                <a:latin typeface="Times New Roman" panose="02020603050405020304" pitchFamily="18" charset="0"/>
                <a:cs typeface="Times New Roman" panose="02020603050405020304" pitchFamily="18" charset="0"/>
              </a:rPr>
            </a:br>
            <a:endParaRPr lang="en-US"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r>
              <a:rPr lang="en-US" b="0" i="0" dirty="0">
                <a:solidFill>
                  <a:srgbClr val="FF0000"/>
                </a:solidFill>
                <a:effectLst/>
                <a:latin typeface="Times New Roman" panose="02020603050405020304" pitchFamily="18" charset="0"/>
                <a:cs typeface="Times New Roman" panose="02020603050405020304" pitchFamily="18" charset="0"/>
              </a:rPr>
              <a:t>A few smart city 5G use cases are the following:</a:t>
            </a:r>
            <a:br>
              <a:rPr lang="en-US" b="0" i="0" dirty="0">
                <a:solidFill>
                  <a:srgbClr val="FF0000"/>
                </a:solidFill>
                <a:effectLst/>
                <a:latin typeface="Times New Roman" panose="02020603050405020304" pitchFamily="18" charset="0"/>
                <a:cs typeface="Times New Roman" panose="02020603050405020304" pitchFamily="18" charset="0"/>
              </a:rPr>
            </a:br>
            <a:endParaRPr lang="en-US" b="0"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Fleet tracking</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Infrastructure monitoring with IoT sensors</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City-wide video surveillance and traffic cameras</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Secure and controlled internet access for residents</a:t>
            </a:r>
          </a:p>
          <a:p>
            <a:pPr algn="l">
              <a:buFont typeface="Arial" panose="020B0604020202020204" pitchFamily="34" charset="0"/>
              <a:buChar char="•"/>
            </a:pPr>
            <a:endParaRPr lang="en-US" b="0" i="0" dirty="0">
              <a:solidFill>
                <a:srgbClr val="333333"/>
              </a:solidFill>
              <a:effectLst/>
              <a:latin typeface="Times New Roman" panose="02020603050405020304" pitchFamily="18" charset="0"/>
              <a:cs typeface="Times New Roman" panose="02020603050405020304" pitchFamily="18" charset="0"/>
            </a:endParaRPr>
          </a:p>
          <a:p>
            <a:pPr marL="0" indent="0">
              <a:buNone/>
            </a:pPr>
            <a:r>
              <a:rPr lang="en-US" b="0" i="0" dirty="0">
                <a:solidFill>
                  <a:srgbClr val="7030A0"/>
                </a:solidFill>
                <a:effectLst/>
                <a:latin typeface="Times New Roman" panose="02020603050405020304" pitchFamily="18" charset="0"/>
                <a:cs typeface="Times New Roman" panose="02020603050405020304" pitchFamily="18" charset="0"/>
              </a:rPr>
              <a:t>The </a:t>
            </a:r>
            <a:r>
              <a:rPr lang="en-US" u="sng" dirty="0">
                <a:solidFill>
                  <a:srgbClr val="7030A0"/>
                </a:solidFill>
                <a:latin typeface="Times New Roman" panose="02020603050405020304" pitchFamily="18" charset="0"/>
                <a:cs typeface="Times New Roman" panose="02020603050405020304" pitchFamily="18" charset="0"/>
              </a:rPr>
              <a:t>Alba Iulia Smart City,</a:t>
            </a:r>
            <a:r>
              <a:rPr lang="en-US" b="0" i="0" dirty="0">
                <a:solidFill>
                  <a:srgbClr val="7030A0"/>
                </a:solidFill>
                <a:effectLst/>
                <a:latin typeface="Times New Roman" panose="02020603050405020304" pitchFamily="18" charset="0"/>
                <a:cs typeface="Times New Roman" panose="02020603050405020304" pitchFamily="18" charset="0"/>
              </a:rPr>
              <a:t> which successfully included bottleneck management, parking sensors, and automated wastewater treatment, is one of the 5G use cases being showcased by network providers.</a:t>
            </a:r>
            <a:endParaRPr lang="en-IN"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42645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B946104-BD37-D92B-7B5E-9D15E1C1AA47}"/>
              </a:ext>
            </a:extLst>
          </p:cNvPr>
          <p:cNvSpPr>
            <a:spLocks noGrp="1"/>
          </p:cNvSpPr>
          <p:nvPr>
            <p:ph idx="1"/>
          </p:nvPr>
        </p:nvSpPr>
        <p:spPr>
          <a:xfrm>
            <a:off x="295421" y="267286"/>
            <a:ext cx="11535507" cy="6590714"/>
          </a:xfrm>
        </p:spPr>
        <p:txBody>
          <a:bodyPr>
            <a:normAutofit fontScale="92500" lnSpcReduction="20000"/>
          </a:bodyPr>
          <a:lstStyle/>
          <a:p>
            <a:pPr marL="0" indent="0" algn="l">
              <a:buNone/>
            </a:pPr>
            <a:r>
              <a:rPr lang="en-US" sz="3800" b="1" i="0" dirty="0">
                <a:solidFill>
                  <a:srgbClr val="333333"/>
                </a:solidFill>
                <a:effectLst/>
                <a:latin typeface="Times New Roman" panose="02020603050405020304" pitchFamily="18" charset="0"/>
                <a:cs typeface="Times New Roman" panose="02020603050405020304" pitchFamily="18" charset="0"/>
              </a:rPr>
              <a:t>Transportation</a:t>
            </a:r>
            <a:r>
              <a:rPr lang="en-US" b="1" i="0" dirty="0">
                <a:solidFill>
                  <a:srgbClr val="333333"/>
                </a:solidFill>
                <a:effectLst/>
                <a:latin typeface="Times New Roman" panose="02020603050405020304" pitchFamily="18" charset="0"/>
                <a:cs typeface="Times New Roman" panose="02020603050405020304" pitchFamily="18" charset="0"/>
              </a:rPr>
              <a:t/>
            </a:r>
            <a:br>
              <a:rPr lang="en-US" b="1" i="0" dirty="0">
                <a:solidFill>
                  <a:srgbClr val="333333"/>
                </a:solidFill>
                <a:effectLst/>
                <a:latin typeface="Times New Roman" panose="02020603050405020304" pitchFamily="18" charset="0"/>
                <a:cs typeface="Times New Roman" panose="02020603050405020304" pitchFamily="18" charset="0"/>
              </a:rPr>
            </a:br>
            <a:endParaRPr lang="en-US" b="1" i="0" dirty="0">
              <a:solidFill>
                <a:srgbClr val="333333"/>
              </a:solidFill>
              <a:effectLst/>
              <a:latin typeface="Times New Roman" panose="02020603050405020304" pitchFamily="18" charset="0"/>
              <a:cs typeface="Times New Roman" panose="02020603050405020304" pitchFamily="18" charset="0"/>
            </a:endParaRPr>
          </a:p>
          <a:p>
            <a:pPr algn="l"/>
            <a:r>
              <a:rPr lang="en-US" sz="3000" b="0" i="0" dirty="0">
                <a:solidFill>
                  <a:srgbClr val="333333"/>
                </a:solidFill>
                <a:effectLst/>
                <a:latin typeface="Times New Roman" panose="02020603050405020304" pitchFamily="18" charset="0"/>
                <a:cs typeface="Times New Roman" panose="02020603050405020304" pitchFamily="18" charset="0"/>
              </a:rPr>
              <a:t>Whether you’re moving people or products, the scale of 5G provides more timely and accurate insights into where things are going and when they’ll arrive. </a:t>
            </a:r>
          </a:p>
          <a:p>
            <a:pPr algn="l"/>
            <a:r>
              <a:rPr lang="en-US" sz="3000" b="0" i="0" dirty="0">
                <a:solidFill>
                  <a:srgbClr val="333333"/>
                </a:solidFill>
                <a:effectLst/>
                <a:latin typeface="Times New Roman" panose="02020603050405020304" pitchFamily="18" charset="0"/>
                <a:cs typeface="Times New Roman" panose="02020603050405020304" pitchFamily="18" charset="0"/>
              </a:rPr>
              <a:t>In shipping, massive warehouses need to stay connected in order to provide updates to managers. </a:t>
            </a:r>
          </a:p>
          <a:p>
            <a:pPr algn="l"/>
            <a:r>
              <a:rPr lang="en-US" sz="3000" b="0" i="0" dirty="0">
                <a:solidFill>
                  <a:srgbClr val="333333"/>
                </a:solidFill>
                <a:effectLst/>
                <a:latin typeface="Times New Roman" panose="02020603050405020304" pitchFamily="18" charset="0"/>
                <a:cs typeface="Times New Roman" panose="02020603050405020304" pitchFamily="18" charset="0"/>
              </a:rPr>
              <a:t>IoT sensors on pallets and shipping containers can share their arrival and departure from facilities automatically. </a:t>
            </a:r>
          </a:p>
          <a:p>
            <a:pPr algn="l"/>
            <a:r>
              <a:rPr lang="en-US" sz="3000" b="0" i="0" dirty="0">
                <a:solidFill>
                  <a:srgbClr val="333333"/>
                </a:solidFill>
                <a:effectLst/>
                <a:latin typeface="Times New Roman" panose="02020603050405020304" pitchFamily="18" charset="0"/>
                <a:cs typeface="Times New Roman" panose="02020603050405020304" pitchFamily="18" charset="0"/>
              </a:rPr>
              <a:t>On the back-end, managers can use that data to track performance against their baseline and even more accurately predict future arrival times of new shipments.</a:t>
            </a:r>
            <a:br>
              <a:rPr lang="en-US" sz="3000" b="0" i="0" dirty="0">
                <a:solidFill>
                  <a:srgbClr val="333333"/>
                </a:solidFill>
                <a:effectLst/>
                <a:latin typeface="Times New Roman" panose="02020603050405020304" pitchFamily="18" charset="0"/>
                <a:cs typeface="Times New Roman" panose="02020603050405020304" pitchFamily="18" charset="0"/>
              </a:rPr>
            </a:br>
            <a:endParaRPr lang="en-US" sz="3000" b="0" i="0" dirty="0">
              <a:solidFill>
                <a:srgbClr val="333333"/>
              </a:solidFill>
              <a:effectLst/>
              <a:latin typeface="Times New Roman" panose="02020603050405020304" pitchFamily="18" charset="0"/>
              <a:cs typeface="Times New Roman" panose="02020603050405020304" pitchFamily="18" charset="0"/>
            </a:endParaRPr>
          </a:p>
          <a:p>
            <a:pPr algn="l"/>
            <a:r>
              <a:rPr lang="en-US" sz="3000" b="0" i="0" dirty="0">
                <a:solidFill>
                  <a:srgbClr val="333333"/>
                </a:solidFill>
                <a:effectLst/>
                <a:latin typeface="Times New Roman" panose="02020603050405020304" pitchFamily="18" charset="0"/>
                <a:cs typeface="Times New Roman" panose="02020603050405020304" pitchFamily="18" charset="0"/>
              </a:rPr>
              <a:t>Similarly, fleet tracking provides insights for both public and private transportation. Organizations can use real-time metrics to understand their efficiency, utilization, and best routes based on the latest data.</a:t>
            </a:r>
            <a:br>
              <a:rPr lang="en-US" sz="3000" b="0" i="0" dirty="0">
                <a:solidFill>
                  <a:srgbClr val="333333"/>
                </a:solidFill>
                <a:effectLst/>
                <a:latin typeface="Times New Roman" panose="02020603050405020304" pitchFamily="18" charset="0"/>
                <a:cs typeface="Times New Roman" panose="02020603050405020304" pitchFamily="18" charset="0"/>
              </a:rPr>
            </a:br>
            <a:endParaRPr lang="en-US" sz="3000" b="0" i="0" dirty="0">
              <a:solidFill>
                <a:srgbClr val="333333"/>
              </a:solidFill>
              <a:effectLst/>
              <a:latin typeface="Times New Roman" panose="02020603050405020304" pitchFamily="18" charset="0"/>
              <a:cs typeface="Times New Roman" panose="02020603050405020304" pitchFamily="18" charset="0"/>
            </a:endParaRPr>
          </a:p>
          <a:p>
            <a:pPr algn="l"/>
            <a:endParaRPr lang="en-US" sz="3300" b="0" i="0" dirty="0">
              <a:solidFill>
                <a:srgbClr val="333333"/>
              </a:solidFill>
              <a:effectLst/>
              <a:latin typeface="poppins" panose="00000500000000000000" pitchFamily="2" charset="0"/>
            </a:endParaRPr>
          </a:p>
          <a:p>
            <a:endParaRPr lang="en-IN" dirty="0"/>
          </a:p>
        </p:txBody>
      </p:sp>
    </p:spTree>
    <p:extLst>
      <p:ext uri="{BB962C8B-B14F-4D97-AF65-F5344CB8AC3E}">
        <p14:creationId xmlns:p14="http://schemas.microsoft.com/office/powerpoint/2010/main" val="41576266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ED7BDF-533C-4E9D-A9C7-06A93F4BCA06}"/>
              </a:ext>
            </a:extLst>
          </p:cNvPr>
          <p:cNvSpPr>
            <a:spLocks noGrp="1"/>
          </p:cNvSpPr>
          <p:nvPr>
            <p:ph idx="1"/>
          </p:nvPr>
        </p:nvSpPr>
        <p:spPr>
          <a:xfrm>
            <a:off x="613117" y="728345"/>
            <a:ext cx="10515600" cy="4351338"/>
          </a:xfrm>
        </p:spPr>
        <p:txBody>
          <a:bodyPr/>
          <a:lstStyle/>
          <a:p>
            <a:pPr marL="0" indent="0" algn="l">
              <a:buNone/>
            </a:pPr>
            <a:r>
              <a:rPr lang="en-US" sz="2800" b="0" i="0" dirty="0">
                <a:solidFill>
                  <a:srgbClr val="FF0000"/>
                </a:solidFill>
                <a:effectLst/>
                <a:latin typeface="Times New Roman" panose="02020603050405020304" pitchFamily="18" charset="0"/>
                <a:cs typeface="Times New Roman" panose="02020603050405020304" pitchFamily="18" charset="0"/>
              </a:rPr>
              <a:t>A few key transportation 5G use cases are the following:</a:t>
            </a:r>
            <a:br>
              <a:rPr lang="en-US" sz="2800" b="0" i="0" dirty="0">
                <a:solidFill>
                  <a:srgbClr val="FF0000"/>
                </a:solidFill>
                <a:effectLst/>
                <a:latin typeface="Times New Roman" panose="02020603050405020304" pitchFamily="18" charset="0"/>
                <a:cs typeface="Times New Roman" panose="02020603050405020304" pitchFamily="18" charset="0"/>
              </a:rPr>
            </a:br>
            <a:endParaRPr lang="en-US" sz="2800" b="0"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Fleet tracking</a:t>
            </a:r>
          </a:p>
          <a:p>
            <a:pPr algn="l">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Automatic time-stamping of shipped and received products</a:t>
            </a:r>
          </a:p>
          <a:p>
            <a:pPr algn="l">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Dynamic insights based on live data</a:t>
            </a:r>
          </a:p>
          <a:p>
            <a:pPr algn="l">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Highly accurate inventory management and capacity planning</a:t>
            </a:r>
          </a:p>
          <a:p>
            <a:endParaRPr lang="en-IN" dirty="0"/>
          </a:p>
        </p:txBody>
      </p:sp>
    </p:spTree>
    <p:extLst>
      <p:ext uri="{BB962C8B-B14F-4D97-AF65-F5344CB8AC3E}">
        <p14:creationId xmlns:p14="http://schemas.microsoft.com/office/powerpoint/2010/main" val="199642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07" y="210236"/>
            <a:ext cx="10515600" cy="494684"/>
          </a:xfrm>
        </p:spPr>
        <p:txBody>
          <a:bodyPr>
            <a:normAutofit fontScale="90000"/>
          </a:bodyPr>
          <a:lstStyle/>
          <a:p>
            <a:r>
              <a:rPr lang="en-US" dirty="0"/>
              <a:t>FDD </a:t>
            </a:r>
          </a:p>
        </p:txBody>
      </p:sp>
      <p:pic>
        <p:nvPicPr>
          <p:cNvPr id="4" name="Content Placeholder 3"/>
          <p:cNvPicPr>
            <a:picLocks noGrp="1" noChangeAspect="1"/>
          </p:cNvPicPr>
          <p:nvPr>
            <p:ph idx="1"/>
          </p:nvPr>
        </p:nvPicPr>
        <p:blipFill>
          <a:blip r:embed="rId2"/>
          <a:stretch>
            <a:fillRect/>
          </a:stretch>
        </p:blipFill>
        <p:spPr>
          <a:xfrm>
            <a:off x="1428246" y="457578"/>
            <a:ext cx="5898999" cy="2811438"/>
          </a:xfrm>
          <a:prstGeom prst="rect">
            <a:avLst/>
          </a:prstGeom>
        </p:spPr>
      </p:pic>
      <p:sp>
        <p:nvSpPr>
          <p:cNvPr id="5" name="Rectangle 4"/>
          <p:cNvSpPr/>
          <p:nvPr/>
        </p:nvSpPr>
        <p:spPr>
          <a:xfrm>
            <a:off x="605051" y="3626346"/>
            <a:ext cx="10713491" cy="3231654"/>
          </a:xfrm>
          <a:prstGeom prst="rect">
            <a:avLst/>
          </a:prstGeom>
        </p:spPr>
        <p:txBody>
          <a:bodyPr wrap="square">
            <a:spAutoFit/>
          </a:bodyPr>
          <a:lstStyle/>
          <a:p>
            <a:r>
              <a:rPr lang="en-US" sz="2400" dirty="0">
                <a:solidFill>
                  <a:srgbClr val="233452"/>
                </a:solidFill>
                <a:latin typeface="-apple-system"/>
              </a:rPr>
              <a:t>Wireless systems need two separate frequency bands or channels. </a:t>
            </a:r>
          </a:p>
          <a:p>
            <a:endParaRPr lang="en-US" sz="2400" dirty="0">
              <a:solidFill>
                <a:srgbClr val="233452"/>
              </a:solidFill>
              <a:latin typeface="-apple-system"/>
            </a:endParaRPr>
          </a:p>
          <a:p>
            <a:r>
              <a:rPr lang="en-US" sz="2400" dirty="0">
                <a:solidFill>
                  <a:srgbClr val="233452"/>
                </a:solidFill>
                <a:latin typeface="-apple-system"/>
              </a:rPr>
              <a:t>A sufficient amount of guard band separates the two bands so the transmitter and receiver don’t interfere with one another.</a:t>
            </a:r>
          </a:p>
          <a:p>
            <a:endParaRPr lang="en-US" sz="2400" dirty="0">
              <a:solidFill>
                <a:srgbClr val="233452"/>
              </a:solidFill>
              <a:latin typeface="-apple-system"/>
            </a:endParaRPr>
          </a:p>
          <a:p>
            <a:r>
              <a:rPr lang="en-US" sz="2400" dirty="0">
                <a:solidFill>
                  <a:srgbClr val="233452"/>
                </a:solidFill>
                <a:latin typeface="-apple-system"/>
              </a:rPr>
              <a:t> Good filtering or duplexers and possibly shielding are a must to ensure the transmitter does not desensitize the adjacent receiver.</a:t>
            </a:r>
          </a:p>
          <a:p>
            <a:r>
              <a:rPr lang="en-US" dirty="0"/>
              <a:t/>
            </a:r>
            <a:br>
              <a:rPr lang="en-US" dirty="0"/>
            </a:br>
            <a:endParaRPr lang="en-US" dirty="0"/>
          </a:p>
        </p:txBody>
      </p:sp>
    </p:spTree>
    <p:extLst>
      <p:ext uri="{BB962C8B-B14F-4D97-AF65-F5344CB8AC3E}">
        <p14:creationId xmlns:p14="http://schemas.microsoft.com/office/powerpoint/2010/main" val="36506003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8DA4A2C-02B8-44E9-FF9E-FBDAF352EE08}"/>
              </a:ext>
            </a:extLst>
          </p:cNvPr>
          <p:cNvSpPr>
            <a:spLocks noGrp="1"/>
          </p:cNvSpPr>
          <p:nvPr>
            <p:ph idx="1"/>
          </p:nvPr>
        </p:nvSpPr>
        <p:spPr>
          <a:xfrm>
            <a:off x="162950" y="225082"/>
            <a:ext cx="11738317" cy="6632917"/>
          </a:xfrm>
        </p:spPr>
        <p:txBody>
          <a:bodyPr>
            <a:normAutofit fontScale="92500" lnSpcReduction="20000"/>
          </a:bodyPr>
          <a:lstStyle/>
          <a:p>
            <a:pPr marL="0" indent="0">
              <a:buNone/>
            </a:pPr>
            <a:r>
              <a:rPr lang="en-US" sz="4000" b="1" i="0" dirty="0">
                <a:solidFill>
                  <a:srgbClr val="333333"/>
                </a:solidFill>
                <a:effectLst/>
                <a:latin typeface="Times New Roman" panose="02020603050405020304" pitchFamily="18" charset="0"/>
                <a:cs typeface="Times New Roman" panose="02020603050405020304" pitchFamily="18" charset="0"/>
              </a:rPr>
              <a:t>Entertainment</a:t>
            </a:r>
            <a:endParaRPr lang="en-US" sz="4000" b="1" dirty="0">
              <a:solidFill>
                <a:srgbClr val="333333"/>
              </a:solidFill>
              <a:latin typeface="Times New Roman" panose="02020603050405020304" pitchFamily="18" charset="0"/>
              <a:cs typeface="Times New Roman" panose="02020603050405020304" pitchFamily="18" charset="0"/>
            </a:endParaRPr>
          </a:p>
          <a:p>
            <a:r>
              <a:rPr lang="en-US" sz="3000" b="0" i="0" dirty="0">
                <a:solidFill>
                  <a:srgbClr val="333333"/>
                </a:solidFill>
                <a:effectLst/>
                <a:latin typeface="Times New Roman" panose="02020603050405020304" pitchFamily="18" charset="0"/>
                <a:cs typeface="Times New Roman" panose="02020603050405020304" pitchFamily="18" charset="0"/>
              </a:rPr>
              <a:t>Outdoor venues, stadiums, and theme parks all face a considerable challenge when it comes to providing reliable network access. </a:t>
            </a:r>
          </a:p>
          <a:p>
            <a:r>
              <a:rPr lang="en-US" sz="3000" b="0" i="0" dirty="0">
                <a:solidFill>
                  <a:srgbClr val="333333"/>
                </a:solidFill>
                <a:effectLst/>
                <a:latin typeface="Times New Roman" panose="02020603050405020304" pitchFamily="18" charset="0"/>
                <a:cs typeface="Times New Roman" panose="02020603050405020304" pitchFamily="18" charset="0"/>
              </a:rPr>
              <a:t>These environments tend to be both indoors and outdoors, cover large swaths of land, and have a high number of devices they need to support.</a:t>
            </a:r>
            <a:br>
              <a:rPr lang="en-US" sz="3000" b="0" i="0" dirty="0">
                <a:solidFill>
                  <a:srgbClr val="333333"/>
                </a:solidFill>
                <a:effectLst/>
                <a:latin typeface="Times New Roman" panose="02020603050405020304" pitchFamily="18" charset="0"/>
                <a:cs typeface="Times New Roman" panose="02020603050405020304" pitchFamily="18" charset="0"/>
              </a:rPr>
            </a:br>
            <a:endParaRPr lang="en-US" sz="3000" b="0" i="0" dirty="0">
              <a:solidFill>
                <a:srgbClr val="333333"/>
              </a:solidFill>
              <a:effectLst/>
              <a:latin typeface="Times New Roman" panose="02020603050405020304" pitchFamily="18" charset="0"/>
              <a:cs typeface="Times New Roman" panose="02020603050405020304" pitchFamily="18" charset="0"/>
            </a:endParaRPr>
          </a:p>
          <a:p>
            <a:pPr algn="l"/>
            <a:r>
              <a:rPr lang="en-US" sz="3000" b="0" i="0" dirty="0">
                <a:solidFill>
                  <a:srgbClr val="333333"/>
                </a:solidFill>
                <a:effectLst/>
                <a:latin typeface="Times New Roman" panose="02020603050405020304" pitchFamily="18" charset="0"/>
                <a:cs typeface="Times New Roman" panose="02020603050405020304" pitchFamily="18" charset="0"/>
              </a:rPr>
              <a:t>The power level 5G operates at allows organizations to cover large areas with significantly less hardware than other wireless technology. </a:t>
            </a:r>
          </a:p>
          <a:p>
            <a:pPr algn="l"/>
            <a:r>
              <a:rPr lang="en-US" sz="3000" b="0" i="0" dirty="0">
                <a:solidFill>
                  <a:srgbClr val="333333"/>
                </a:solidFill>
                <a:effectLst/>
                <a:latin typeface="Times New Roman" panose="02020603050405020304" pitchFamily="18" charset="0"/>
                <a:cs typeface="Times New Roman" panose="02020603050405020304" pitchFamily="18" charset="0"/>
              </a:rPr>
              <a:t>By using multiple frequency bands and a range of different hardware, entertainment companies can ensure reliability and speed both inside and outdoors.</a:t>
            </a:r>
            <a:br>
              <a:rPr lang="en-US" sz="3000" b="0" i="0" dirty="0">
                <a:solidFill>
                  <a:srgbClr val="333333"/>
                </a:solidFill>
                <a:effectLst/>
                <a:latin typeface="Times New Roman" panose="02020603050405020304" pitchFamily="18" charset="0"/>
                <a:cs typeface="Times New Roman" panose="02020603050405020304" pitchFamily="18" charset="0"/>
              </a:rPr>
            </a:br>
            <a:endParaRPr lang="en-US" sz="3000" b="0" i="0" dirty="0">
              <a:solidFill>
                <a:srgbClr val="333333"/>
              </a:solidFill>
              <a:effectLst/>
              <a:latin typeface="Times New Roman" panose="02020603050405020304" pitchFamily="18" charset="0"/>
              <a:cs typeface="Times New Roman" panose="02020603050405020304" pitchFamily="18" charset="0"/>
            </a:endParaRPr>
          </a:p>
          <a:p>
            <a:pPr algn="l"/>
            <a:r>
              <a:rPr lang="en-US" sz="3000" b="0" i="0" dirty="0">
                <a:solidFill>
                  <a:srgbClr val="333333"/>
                </a:solidFill>
                <a:effectLst/>
                <a:latin typeface="Times New Roman" panose="02020603050405020304" pitchFamily="18" charset="0"/>
                <a:cs typeface="Times New Roman" panose="02020603050405020304" pitchFamily="18" charset="0"/>
              </a:rPr>
              <a:t>Small and medium cell towers positioned throughout the park can provide blanket coverage for both guests and staff members. </a:t>
            </a:r>
          </a:p>
          <a:p>
            <a:pPr algn="l"/>
            <a:endParaRPr lang="en-US" sz="3000" dirty="0">
              <a:solidFill>
                <a:srgbClr val="333333"/>
              </a:solidFill>
              <a:latin typeface="Times New Roman" panose="02020603050405020304" pitchFamily="18" charset="0"/>
              <a:cs typeface="Times New Roman" panose="02020603050405020304" pitchFamily="18" charset="0"/>
            </a:endParaRPr>
          </a:p>
          <a:p>
            <a:pPr algn="l"/>
            <a:r>
              <a:rPr lang="en-US" sz="3000" b="0" i="0" dirty="0">
                <a:solidFill>
                  <a:srgbClr val="333333"/>
                </a:solidFill>
                <a:effectLst/>
                <a:latin typeface="Times New Roman" panose="02020603050405020304" pitchFamily="18" charset="0"/>
                <a:cs typeface="Times New Roman" panose="02020603050405020304" pitchFamily="18" charset="0"/>
              </a:rPr>
              <a:t>Since 5G has such a large capacity for devices, the network won’t grind to a halt when the park is full or the stadium is packed.</a:t>
            </a:r>
            <a:br>
              <a:rPr lang="en-US" sz="3000" b="0" i="0" dirty="0">
                <a:solidFill>
                  <a:srgbClr val="333333"/>
                </a:solidFill>
                <a:effectLst/>
                <a:latin typeface="Times New Roman" panose="02020603050405020304" pitchFamily="18" charset="0"/>
                <a:cs typeface="Times New Roman" panose="02020603050405020304" pitchFamily="18" charset="0"/>
              </a:rPr>
            </a:br>
            <a:endParaRPr lang="en-US" sz="3000" b="0" i="0" dirty="0">
              <a:solidFill>
                <a:srgbClr val="333333"/>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99384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61D16D7-DFD7-227D-140E-AF6C89B5C904}"/>
              </a:ext>
            </a:extLst>
          </p:cNvPr>
          <p:cNvSpPr>
            <a:spLocks noGrp="1"/>
          </p:cNvSpPr>
          <p:nvPr>
            <p:ph idx="1"/>
          </p:nvPr>
        </p:nvSpPr>
        <p:spPr>
          <a:xfrm>
            <a:off x="838200" y="883090"/>
            <a:ext cx="10515600" cy="4351338"/>
          </a:xfrm>
        </p:spPr>
        <p:txBody>
          <a:bodyPr/>
          <a:lstStyle/>
          <a:p>
            <a:pPr marL="0" indent="0" algn="l">
              <a:buNone/>
            </a:pPr>
            <a:r>
              <a:rPr lang="en-US" sz="2800" b="0" i="0" dirty="0">
                <a:solidFill>
                  <a:srgbClr val="FF0000"/>
                </a:solidFill>
                <a:effectLst/>
                <a:latin typeface="Times New Roman" panose="02020603050405020304" pitchFamily="18" charset="0"/>
                <a:cs typeface="Times New Roman" panose="02020603050405020304" pitchFamily="18" charset="0"/>
              </a:rPr>
              <a:t>A few key entertainment 5G use cases are the following:</a:t>
            </a:r>
            <a:br>
              <a:rPr lang="en-US" sz="2800" b="0" i="0" dirty="0">
                <a:solidFill>
                  <a:srgbClr val="FF0000"/>
                </a:solidFill>
                <a:effectLst/>
                <a:latin typeface="Times New Roman" panose="02020603050405020304" pitchFamily="18" charset="0"/>
                <a:cs typeface="Times New Roman" panose="02020603050405020304" pitchFamily="18" charset="0"/>
              </a:rPr>
            </a:br>
            <a:endParaRPr lang="en-US" sz="2800" b="0"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Proactive maintenance via IoT sensors</a:t>
            </a:r>
          </a:p>
          <a:p>
            <a:pPr algn="l">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Secure and reliable guest access through </a:t>
            </a:r>
            <a:r>
              <a:rPr lang="en-US" b="1" dirty="0">
                <a:solidFill>
                  <a:srgbClr val="47A2DA"/>
                </a:solidFill>
                <a:latin typeface="Times New Roman" panose="02020603050405020304" pitchFamily="18" charset="0"/>
                <a:cs typeface="Times New Roman" panose="02020603050405020304" pitchFamily="18" charset="0"/>
              </a:rPr>
              <a:t>neutral host</a:t>
            </a:r>
            <a:r>
              <a:rPr lang="en-US" sz="2800" b="0" i="0" dirty="0">
                <a:solidFill>
                  <a:srgbClr val="333333"/>
                </a:solidFill>
                <a:effectLst/>
                <a:latin typeface="Times New Roman" panose="02020603050405020304" pitchFamily="18" charset="0"/>
                <a:cs typeface="Times New Roman" panose="02020603050405020304" pitchFamily="18" charset="0"/>
              </a:rPr>
              <a:t> services</a:t>
            </a:r>
          </a:p>
          <a:p>
            <a:pPr algn="l">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Ensuring both indoor and outdoor areas have high-speed network access</a:t>
            </a:r>
          </a:p>
          <a:p>
            <a:pPr algn="l">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Providing reliable service to a large unpredictable number of devices</a:t>
            </a:r>
          </a:p>
          <a:p>
            <a:endParaRPr lang="en-IN" dirty="0"/>
          </a:p>
        </p:txBody>
      </p:sp>
    </p:spTree>
    <p:extLst>
      <p:ext uri="{BB962C8B-B14F-4D97-AF65-F5344CB8AC3E}">
        <p14:creationId xmlns:p14="http://schemas.microsoft.com/office/powerpoint/2010/main" val="33772564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523E56-E79B-A922-11F7-06DE0AF98098}"/>
              </a:ext>
            </a:extLst>
          </p:cNvPr>
          <p:cNvSpPr>
            <a:spLocks noGrp="1"/>
          </p:cNvSpPr>
          <p:nvPr>
            <p:ph type="title"/>
          </p:nvPr>
        </p:nvSpPr>
        <p:spPr>
          <a:xfrm>
            <a:off x="359898" y="113826"/>
            <a:ext cx="10515600" cy="816561"/>
          </a:xfrm>
        </p:spPr>
        <p:txBody>
          <a:bodyPr>
            <a:normAutofit/>
          </a:bodyPr>
          <a:lstStyle/>
          <a:p>
            <a:r>
              <a:rPr lang="en-US" sz="3600" dirty="0">
                <a:solidFill>
                  <a:srgbClr val="FF0000"/>
                </a:solidFill>
              </a:rPr>
              <a:t>MIMO</a:t>
            </a:r>
            <a:endParaRPr lang="en-IN" sz="3600" dirty="0">
              <a:solidFill>
                <a:srgbClr val="FF0000"/>
              </a:solidFill>
            </a:endParaRPr>
          </a:p>
        </p:txBody>
      </p:sp>
      <p:sp>
        <p:nvSpPr>
          <p:cNvPr id="5" name="TextBox 4">
            <a:extLst>
              <a:ext uri="{FF2B5EF4-FFF2-40B4-BE49-F238E27FC236}">
                <a16:creationId xmlns:a16="http://schemas.microsoft.com/office/drawing/2014/main" xmlns="" id="{D6A3E46D-E582-282B-5BAF-565BF8F0806A}"/>
              </a:ext>
            </a:extLst>
          </p:cNvPr>
          <p:cNvSpPr txBox="1"/>
          <p:nvPr/>
        </p:nvSpPr>
        <p:spPr>
          <a:xfrm>
            <a:off x="140677" y="867769"/>
            <a:ext cx="11873132" cy="2923877"/>
          </a:xfrm>
          <a:prstGeom prst="rect">
            <a:avLst/>
          </a:prstGeom>
          <a:noFill/>
        </p:spPr>
        <p:txBody>
          <a:bodyPr wrap="square">
            <a:spAutoFit/>
          </a:bodyPr>
          <a:lstStyle/>
          <a:p>
            <a:pPr algn="l" fontAlgn="base"/>
            <a:r>
              <a:rPr lang="en-US" sz="2800" b="1" i="0" dirty="0">
                <a:solidFill>
                  <a:srgbClr val="333333"/>
                </a:solidFill>
                <a:effectLst/>
                <a:latin typeface="Times New Roman" panose="02020603050405020304" pitchFamily="18" charset="0"/>
                <a:cs typeface="Times New Roman" panose="02020603050405020304" pitchFamily="18" charset="0"/>
              </a:rPr>
              <a:t>What is MIMO</a:t>
            </a:r>
          </a:p>
          <a:p>
            <a:pPr algn="just" fontAlgn="base"/>
            <a:r>
              <a:rPr lang="en-US" sz="2600" dirty="0">
                <a:solidFill>
                  <a:srgbClr val="333333"/>
                </a:solidFill>
                <a:latin typeface="Times New Roman" panose="02020603050405020304" pitchFamily="18" charset="0"/>
                <a:cs typeface="Times New Roman" panose="02020603050405020304" pitchFamily="18" charset="0"/>
              </a:rPr>
              <a:t>An </a:t>
            </a:r>
            <a:r>
              <a:rPr lang="en-US" sz="2600" b="0" i="0" dirty="0">
                <a:solidFill>
                  <a:srgbClr val="333333"/>
                </a:solidFill>
                <a:effectLst/>
                <a:latin typeface="Times New Roman" panose="02020603050405020304" pitchFamily="18" charset="0"/>
                <a:cs typeface="Times New Roman" panose="02020603050405020304" pitchFamily="18" charset="0"/>
              </a:rPr>
              <a:t>antenna technology that improves the radio link by using the </a:t>
            </a:r>
            <a:r>
              <a:rPr lang="en-US" sz="2600" b="0" i="0" dirty="0">
                <a:solidFill>
                  <a:srgbClr val="FF0000"/>
                </a:solidFill>
                <a:effectLst/>
                <a:latin typeface="Times New Roman" panose="02020603050405020304" pitchFamily="18" charset="0"/>
                <a:cs typeface="Times New Roman" panose="02020603050405020304" pitchFamily="18" charset="0"/>
              </a:rPr>
              <a:t>multiple paths over which signals travel from the transmitter to the receiver</a:t>
            </a:r>
            <a:r>
              <a:rPr lang="en-US" sz="2600" b="0" i="0" dirty="0">
                <a:solidFill>
                  <a:srgbClr val="333333"/>
                </a:solidFill>
                <a:effectLst/>
                <a:latin typeface="Times New Roman" panose="02020603050405020304" pitchFamily="18" charset="0"/>
                <a:cs typeface="Times New Roman" panose="02020603050405020304" pitchFamily="18" charset="0"/>
              </a:rPr>
              <a:t>, primarily as a result of the many reflections that the signal undergoes and the many paths over which it can travel.</a:t>
            </a:r>
          </a:p>
          <a:p>
            <a:pPr algn="just" fontAlgn="base"/>
            <a:endParaRPr lang="en-US" sz="2600" b="0" i="0" dirty="0">
              <a:solidFill>
                <a:srgbClr val="333333"/>
              </a:solidFill>
              <a:effectLst/>
              <a:latin typeface="Times New Roman" panose="02020603050405020304" pitchFamily="18" charset="0"/>
              <a:cs typeface="Times New Roman" panose="02020603050405020304" pitchFamily="18" charset="0"/>
            </a:endParaRPr>
          </a:p>
          <a:p>
            <a:pPr algn="just" fontAlgn="base"/>
            <a:r>
              <a:rPr lang="en-US" sz="2600" b="0" i="0" dirty="0">
                <a:solidFill>
                  <a:srgbClr val="333333"/>
                </a:solidFill>
                <a:effectLst/>
                <a:latin typeface="Times New Roman" panose="02020603050405020304" pitchFamily="18" charset="0"/>
                <a:cs typeface="Times New Roman" panose="02020603050405020304" pitchFamily="18" charset="0"/>
              </a:rPr>
              <a:t>The multiple paths are de-correlated and this provides the opportunity to send multiple data streams over them</a:t>
            </a:r>
            <a:r>
              <a:rPr lang="en-US" b="0" i="0" dirty="0">
                <a:solidFill>
                  <a:srgbClr val="333333"/>
                </a:solidFill>
                <a:effectLst/>
                <a:latin typeface="Open Sans" panose="020B0606030504020204" pitchFamily="34" charset="0"/>
              </a:rPr>
              <a:t>.</a:t>
            </a:r>
          </a:p>
        </p:txBody>
      </p:sp>
      <p:sp>
        <p:nvSpPr>
          <p:cNvPr id="9" name="TextBox 8">
            <a:extLst>
              <a:ext uri="{FF2B5EF4-FFF2-40B4-BE49-F238E27FC236}">
                <a16:creationId xmlns:a16="http://schemas.microsoft.com/office/drawing/2014/main" xmlns="" id="{9CAA3151-1EA4-3838-AA44-D3A70F0E357A}"/>
              </a:ext>
            </a:extLst>
          </p:cNvPr>
          <p:cNvSpPr txBox="1"/>
          <p:nvPr/>
        </p:nvSpPr>
        <p:spPr>
          <a:xfrm>
            <a:off x="140677" y="3913693"/>
            <a:ext cx="11499166" cy="1938992"/>
          </a:xfrm>
          <a:prstGeom prst="rect">
            <a:avLst/>
          </a:prstGeom>
          <a:noFill/>
        </p:spPr>
        <p:txBody>
          <a:bodyPr wrap="square">
            <a:spAutoFit/>
          </a:bodyPr>
          <a:lstStyle/>
          <a:p>
            <a:pPr algn="just"/>
            <a:r>
              <a:rPr lang="en-US" sz="2400" b="0" i="0" dirty="0">
                <a:solidFill>
                  <a:srgbClr val="313131"/>
                </a:solidFill>
                <a:effectLst/>
                <a:latin typeface="Times New Roman" panose="02020603050405020304" pitchFamily="18" charset="0"/>
                <a:cs typeface="Times New Roman" panose="02020603050405020304" pitchFamily="18" charset="0"/>
              </a:rPr>
              <a:t>For example, MIMO may have a two transmit and two receiver (2T2R) format; this is low-capacity 2×2 MIMO. medium capacity 4×4 MIMO that is a 4T4R version.</a:t>
            </a:r>
          </a:p>
          <a:p>
            <a:pPr algn="just"/>
            <a:r>
              <a:rPr lang="en-US" sz="2400" b="0" i="0" dirty="0">
                <a:solidFill>
                  <a:srgbClr val="313131"/>
                </a:solidFill>
                <a:effectLst/>
                <a:latin typeface="Times New Roman" panose="02020603050405020304" pitchFamily="18" charset="0"/>
                <a:cs typeface="Times New Roman" panose="02020603050405020304" pitchFamily="18" charset="0"/>
              </a:rPr>
              <a:t>Massive MIMO is an extension of MIMO and provides advanced antenna technology with multiple antennas on base stations, to serve multiple end-user devices simultaneously within one time interval. </a:t>
            </a:r>
          </a:p>
        </p:txBody>
      </p:sp>
    </p:spTree>
    <p:extLst>
      <p:ext uri="{BB962C8B-B14F-4D97-AF65-F5344CB8AC3E}">
        <p14:creationId xmlns:p14="http://schemas.microsoft.com/office/powerpoint/2010/main" val="12882047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178B6C-A88D-9630-500B-ED4D82457F6D}"/>
              </a:ext>
            </a:extLst>
          </p:cNvPr>
          <p:cNvSpPr>
            <a:spLocks noGrp="1"/>
          </p:cNvSpPr>
          <p:nvPr>
            <p:ph type="title"/>
          </p:nvPr>
        </p:nvSpPr>
        <p:spPr/>
        <p:txBody>
          <a:bodyPr/>
          <a:lstStyle/>
          <a:p>
            <a:endParaRPr lang="en-IN"/>
          </a:p>
        </p:txBody>
      </p:sp>
      <p:sp>
        <p:nvSpPr>
          <p:cNvPr id="4" name="Content Placeholder 2">
            <a:extLst>
              <a:ext uri="{FF2B5EF4-FFF2-40B4-BE49-F238E27FC236}">
                <a16:creationId xmlns:a16="http://schemas.microsoft.com/office/drawing/2014/main" xmlns="" id="{D0DEB022-D115-D117-5034-18C44D021DAE}"/>
              </a:ext>
            </a:extLst>
          </p:cNvPr>
          <p:cNvSpPr>
            <a:spLocks noGrp="1"/>
          </p:cNvSpPr>
          <p:nvPr>
            <p:ph idx="1"/>
          </p:nvPr>
        </p:nvSpPr>
        <p:spPr>
          <a:xfrm>
            <a:off x="838200" y="1825625"/>
            <a:ext cx="10515600" cy="4351338"/>
          </a:xfrm>
        </p:spPr>
        <p:txBody>
          <a:bodyPr>
            <a:normAutofit/>
          </a:bodyPr>
          <a:lstStyle/>
          <a:p>
            <a:pPr algn="just"/>
            <a:r>
              <a:rPr lang="en-US" b="0" i="0" dirty="0">
                <a:solidFill>
                  <a:srgbClr val="FF0000"/>
                </a:solidFill>
                <a:effectLst/>
                <a:latin typeface="Times New Roman" panose="02020603050405020304" pitchFamily="18" charset="0"/>
                <a:cs typeface="Times New Roman" panose="02020603050405020304" pitchFamily="18" charset="0"/>
              </a:rPr>
              <a:t>This advanced antenna technology enhances spectral efficiency, network capacity, and coverage with easily achievable data rates;</a:t>
            </a:r>
          </a:p>
          <a:p>
            <a:pPr algn="just"/>
            <a:endParaRPr lang="en-US" b="0" i="0" dirty="0">
              <a:solidFill>
                <a:srgbClr val="FF0000"/>
              </a:solidFill>
              <a:effectLs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MIMO is one of the key enabling techniques for 5G wireless technology, providing </a:t>
            </a:r>
            <a:r>
              <a:rPr lang="en-US" sz="2400" b="0" i="0" dirty="0">
                <a:solidFill>
                  <a:srgbClr val="FF0000"/>
                </a:solidFill>
                <a:effectLst/>
                <a:latin typeface="Times New Roman" panose="02020603050405020304" pitchFamily="18" charset="0"/>
                <a:cs typeface="Times New Roman" panose="02020603050405020304" pitchFamily="18" charset="0"/>
              </a:rPr>
              <a:t>increases in throughput and signal to noise ratio.</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 It is used in </a:t>
            </a:r>
            <a:r>
              <a:rPr lang="en-US" sz="2400" b="0" i="0" dirty="0">
                <a:solidFill>
                  <a:srgbClr val="FF0000"/>
                </a:solidFill>
                <a:effectLst/>
                <a:latin typeface="Times New Roman" panose="02020603050405020304" pitchFamily="18" charset="0"/>
                <a:cs typeface="Times New Roman" panose="02020603050405020304" pitchFamily="18" charset="0"/>
              </a:rPr>
              <a:t>Wi-Fi 802.11 and is a central part of 4G LTE </a:t>
            </a:r>
            <a:r>
              <a:rPr lang="en-US" sz="2400" b="0" i="0" dirty="0">
                <a:solidFill>
                  <a:srgbClr val="333333"/>
                </a:solidFill>
                <a:effectLst/>
                <a:latin typeface="Times New Roman" panose="02020603050405020304" pitchFamily="18" charset="0"/>
                <a:cs typeface="Times New Roman" panose="02020603050405020304" pitchFamily="18" charset="0"/>
              </a:rPr>
              <a:t>as well as many other radio communications technologies.</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Using MIMO antennas and beam-forming techniques, 5G wireless technology is able to offer increased capacity and data speed.</a:t>
            </a:r>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6585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B7C25B-3C35-59D9-B964-EB25D6A1E2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E8DB1170-0973-982F-5F60-8C0B048826D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E7898BAA-187D-5BBC-5951-EAD4BAF4C8BB}"/>
              </a:ext>
            </a:extLst>
          </p:cNvPr>
          <p:cNvPicPr>
            <a:picLocks noChangeAspect="1"/>
          </p:cNvPicPr>
          <p:nvPr/>
        </p:nvPicPr>
        <p:blipFill>
          <a:blip r:embed="rId2"/>
          <a:stretch>
            <a:fillRect/>
          </a:stretch>
        </p:blipFill>
        <p:spPr>
          <a:xfrm>
            <a:off x="22965" y="0"/>
            <a:ext cx="12146070" cy="6724357"/>
          </a:xfrm>
          <a:prstGeom prst="rect">
            <a:avLst/>
          </a:prstGeom>
        </p:spPr>
      </p:pic>
      <p:sp>
        <p:nvSpPr>
          <p:cNvPr id="7" name="TextBox 6">
            <a:extLst>
              <a:ext uri="{FF2B5EF4-FFF2-40B4-BE49-F238E27FC236}">
                <a16:creationId xmlns:a16="http://schemas.microsoft.com/office/drawing/2014/main" xmlns="" id="{457A1270-6921-2217-EED3-695018941068}"/>
              </a:ext>
            </a:extLst>
          </p:cNvPr>
          <p:cNvSpPr txBox="1"/>
          <p:nvPr/>
        </p:nvSpPr>
        <p:spPr>
          <a:xfrm>
            <a:off x="4969413" y="6422494"/>
            <a:ext cx="6168682" cy="369332"/>
          </a:xfrm>
          <a:prstGeom prst="rect">
            <a:avLst/>
          </a:prstGeom>
          <a:noFill/>
        </p:spPr>
        <p:txBody>
          <a:bodyPr wrap="square">
            <a:spAutoFit/>
          </a:bodyPr>
          <a:lstStyle/>
          <a:p>
            <a:r>
              <a:rPr lang="en-US" b="0" i="0" dirty="0">
                <a:solidFill>
                  <a:srgbClr val="313131"/>
                </a:solidFill>
                <a:effectLst/>
                <a:latin typeface="-apple-system"/>
              </a:rPr>
              <a:t>Figure 1</a:t>
            </a:r>
            <a:endParaRPr lang="en-IN" dirty="0"/>
          </a:p>
        </p:txBody>
      </p:sp>
    </p:spTree>
    <p:extLst>
      <p:ext uri="{BB962C8B-B14F-4D97-AF65-F5344CB8AC3E}">
        <p14:creationId xmlns:p14="http://schemas.microsoft.com/office/powerpoint/2010/main" val="2573178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EAD1D-660D-F978-C456-EC8C928CE4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CC36B5B9-1ECA-24A5-F938-568A0CFF527E}"/>
              </a:ext>
            </a:extLst>
          </p:cNvPr>
          <p:cNvSpPr>
            <a:spLocks noGrp="1"/>
          </p:cNvSpPr>
          <p:nvPr>
            <p:ph idx="1"/>
          </p:nvPr>
        </p:nvSpPr>
        <p:spPr>
          <a:xfrm>
            <a:off x="277534" y="3742006"/>
            <a:ext cx="11636931" cy="3333187"/>
          </a:xfrm>
        </p:spPr>
        <p:txBody>
          <a:bodyPr>
            <a:normAutofit/>
          </a:bodyPr>
          <a:lstStyle/>
          <a:p>
            <a:r>
              <a:rPr lang="en-US" sz="2600" b="0" i="0" dirty="0">
                <a:solidFill>
                  <a:srgbClr val="333333"/>
                </a:solidFill>
                <a:effectLst/>
                <a:latin typeface="Times New Roman" panose="02020603050405020304" pitchFamily="18" charset="0"/>
                <a:cs typeface="Times New Roman" panose="02020603050405020304" pitchFamily="18" charset="0"/>
              </a:rPr>
              <a:t>Massive MIMO is also </a:t>
            </a:r>
            <a:r>
              <a:rPr lang="en-US" sz="2600" b="0" i="0" dirty="0">
                <a:solidFill>
                  <a:srgbClr val="C00000"/>
                </a:solidFill>
                <a:effectLst/>
                <a:latin typeface="Times New Roman" panose="02020603050405020304" pitchFamily="18" charset="0"/>
                <a:cs typeface="Times New Roman" panose="02020603050405020304" pitchFamily="18" charset="0"/>
              </a:rPr>
              <a:t>called FD (full-dimensional) MIMO</a:t>
            </a:r>
            <a:r>
              <a:rPr lang="en-US" sz="2600" b="0" i="0" dirty="0">
                <a:solidFill>
                  <a:srgbClr val="333333"/>
                </a:solidFill>
                <a:effectLst/>
                <a:latin typeface="Times New Roman" panose="02020603050405020304" pitchFamily="18" charset="0"/>
                <a:cs typeface="Times New Roman" panose="02020603050405020304" pitchFamily="18" charset="0"/>
              </a:rPr>
              <a:t>. </a:t>
            </a:r>
          </a:p>
          <a:p>
            <a:r>
              <a:rPr lang="en-US" sz="2600" b="0" i="0" dirty="0">
                <a:solidFill>
                  <a:srgbClr val="333333"/>
                </a:solidFill>
                <a:effectLst/>
                <a:latin typeface="Times New Roman" panose="02020603050405020304" pitchFamily="18" charset="0"/>
                <a:cs typeface="Times New Roman" panose="02020603050405020304" pitchFamily="18" charset="0"/>
              </a:rPr>
              <a:t>Generally, an antenna array with more than 16 antennas is considered a Massive MIMO. </a:t>
            </a:r>
          </a:p>
          <a:p>
            <a:r>
              <a:rPr lang="en-US" sz="2600" b="0" i="0" dirty="0">
                <a:solidFill>
                  <a:srgbClr val="333333"/>
                </a:solidFill>
                <a:effectLst/>
                <a:latin typeface="Times New Roman" panose="02020603050405020304" pitchFamily="18" charset="0"/>
                <a:cs typeface="Times New Roman" panose="02020603050405020304" pitchFamily="18" charset="0"/>
              </a:rPr>
              <a:t>Compared with traditional MIMO, Massive MIMO introduces </a:t>
            </a:r>
            <a:r>
              <a:rPr lang="en-US" sz="2600" b="0" i="0" dirty="0">
                <a:solidFill>
                  <a:srgbClr val="FF0000"/>
                </a:solidFill>
                <a:effectLst/>
                <a:latin typeface="Times New Roman" panose="02020603050405020304" pitchFamily="18" charset="0"/>
                <a:cs typeface="Times New Roman" panose="02020603050405020304" pitchFamily="18" charset="0"/>
              </a:rPr>
              <a:t>beamforming technologies. </a:t>
            </a:r>
          </a:p>
          <a:p>
            <a:r>
              <a:rPr lang="en-US" sz="2600" b="0" i="0" dirty="0">
                <a:solidFill>
                  <a:srgbClr val="333333"/>
                </a:solidFill>
                <a:effectLst/>
                <a:latin typeface="Times New Roman" panose="02020603050405020304" pitchFamily="18" charset="0"/>
                <a:cs typeface="Times New Roman" panose="02020603050405020304" pitchFamily="18" charset="0"/>
              </a:rPr>
              <a:t>Massive MIMO is essentially an antenna technology and is decoupled from air interface technologies. </a:t>
            </a:r>
          </a:p>
          <a:p>
            <a:endParaRPr lang="en-US" b="0" i="0" dirty="0">
              <a:solidFill>
                <a:srgbClr val="333333"/>
              </a:solidFill>
              <a:effectLst/>
              <a:latin typeface="HuaweiSans"/>
            </a:endParaRPr>
          </a:p>
        </p:txBody>
      </p:sp>
      <p:pic>
        <p:nvPicPr>
          <p:cNvPr id="5" name="Picture 4">
            <a:extLst>
              <a:ext uri="{FF2B5EF4-FFF2-40B4-BE49-F238E27FC236}">
                <a16:creationId xmlns:a16="http://schemas.microsoft.com/office/drawing/2014/main" xmlns="" id="{E2D62A66-0FBD-752C-B251-2310459C81E4}"/>
              </a:ext>
            </a:extLst>
          </p:cNvPr>
          <p:cNvPicPr>
            <a:picLocks noChangeAspect="1"/>
          </p:cNvPicPr>
          <p:nvPr/>
        </p:nvPicPr>
        <p:blipFill>
          <a:blip r:embed="rId2"/>
          <a:stretch>
            <a:fillRect/>
          </a:stretch>
        </p:blipFill>
        <p:spPr>
          <a:xfrm>
            <a:off x="586721" y="95813"/>
            <a:ext cx="11061328" cy="3646193"/>
          </a:xfrm>
          <a:prstGeom prst="rect">
            <a:avLst/>
          </a:prstGeom>
        </p:spPr>
      </p:pic>
    </p:spTree>
    <p:extLst>
      <p:ext uri="{BB962C8B-B14F-4D97-AF65-F5344CB8AC3E}">
        <p14:creationId xmlns:p14="http://schemas.microsoft.com/office/powerpoint/2010/main" val="25944176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2E027F4-343E-F878-2216-08EE6AB57A84}"/>
              </a:ext>
            </a:extLst>
          </p:cNvPr>
          <p:cNvPicPr>
            <a:picLocks noChangeAspect="1"/>
          </p:cNvPicPr>
          <p:nvPr/>
        </p:nvPicPr>
        <p:blipFill>
          <a:blip r:embed="rId2"/>
          <a:stretch>
            <a:fillRect/>
          </a:stretch>
        </p:blipFill>
        <p:spPr>
          <a:xfrm>
            <a:off x="121920" y="246161"/>
            <a:ext cx="5965369" cy="6127750"/>
          </a:xfrm>
          <a:prstGeom prst="rect">
            <a:avLst/>
          </a:prstGeom>
        </p:spPr>
      </p:pic>
      <p:sp>
        <p:nvSpPr>
          <p:cNvPr id="7" name="TextBox 6">
            <a:extLst>
              <a:ext uri="{FF2B5EF4-FFF2-40B4-BE49-F238E27FC236}">
                <a16:creationId xmlns:a16="http://schemas.microsoft.com/office/drawing/2014/main" xmlns="" id="{B6FAF7AE-7430-556C-D90D-596C6363F175}"/>
              </a:ext>
            </a:extLst>
          </p:cNvPr>
          <p:cNvSpPr txBox="1"/>
          <p:nvPr/>
        </p:nvSpPr>
        <p:spPr>
          <a:xfrm>
            <a:off x="5036234" y="246161"/>
            <a:ext cx="6776606" cy="6370975"/>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In general, beamforming is a particular processing technique for signals that allow </a:t>
            </a:r>
            <a:r>
              <a:rPr lang="en-US" sz="2400" b="0" i="0" dirty="0">
                <a:solidFill>
                  <a:srgbClr val="FF0000"/>
                </a:solidFill>
                <a:effectLst/>
                <a:latin typeface="Times New Roman" panose="02020603050405020304" pitchFamily="18" charset="0"/>
                <a:cs typeface="Times New Roman" panose="02020603050405020304" pitchFamily="18" charset="0"/>
              </a:rPr>
              <a:t>for directional transmission or reception</a:t>
            </a:r>
            <a:r>
              <a:rPr lang="en-US" sz="2400" b="0" i="0" dirty="0">
                <a:solidFill>
                  <a:srgbClr val="000000"/>
                </a:solidFill>
                <a:effectLst/>
                <a:latin typeface="Times New Roman" panose="02020603050405020304" pitchFamily="18" charset="0"/>
                <a:cs typeface="Times New Roman" panose="02020603050405020304" pitchFamily="18" charset="0"/>
              </a:rPr>
              <a:t>. 5G beamforming allows Verizon to make </a:t>
            </a:r>
            <a:r>
              <a:rPr lang="en-US" sz="2400" u="sng" dirty="0">
                <a:solidFill>
                  <a:srgbClr val="FF0000"/>
                </a:solidFill>
                <a:latin typeface="Times New Roman" panose="02020603050405020304" pitchFamily="18" charset="0"/>
                <a:cs typeface="Times New Roman" panose="02020603050405020304" pitchFamily="18" charset="0"/>
              </a:rPr>
              <a:t>5G connections more focused</a:t>
            </a:r>
            <a:r>
              <a:rPr lang="en-US" sz="2400" b="0" i="0" dirty="0">
                <a:solidFill>
                  <a:srgbClr val="000000"/>
                </a:solidFill>
                <a:effectLst/>
                <a:latin typeface="Times New Roman" panose="02020603050405020304" pitchFamily="18" charset="0"/>
                <a:cs typeface="Times New Roman" panose="02020603050405020304" pitchFamily="18" charset="0"/>
              </a:rPr>
              <a:t> toward a receiving device. </a:t>
            </a:r>
          </a:p>
          <a:p>
            <a:pPr algn="just"/>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For example, a typical 5G small cell that does not employ beamforming during its multiple-input multiple-output (MIMO) transmission </a:t>
            </a:r>
            <a:r>
              <a:rPr lang="en-US" sz="2400" b="0" i="0" dirty="0">
                <a:solidFill>
                  <a:srgbClr val="FF0000"/>
                </a:solidFill>
                <a:effectLst/>
                <a:latin typeface="Times New Roman" panose="02020603050405020304" pitchFamily="18" charset="0"/>
                <a:cs typeface="Times New Roman" panose="02020603050405020304" pitchFamily="18" charset="0"/>
              </a:rPr>
              <a:t>will not be able to narrowly concentrate or focus its transmit beams to a particular area. </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With beamforming, the small cell can </a:t>
            </a:r>
            <a:r>
              <a:rPr lang="en-US" sz="2400" b="0" i="0" dirty="0">
                <a:solidFill>
                  <a:srgbClr val="FF0000"/>
                </a:solidFill>
                <a:effectLst/>
                <a:latin typeface="Times New Roman" panose="02020603050405020304" pitchFamily="18" charset="0"/>
                <a:cs typeface="Times New Roman" panose="02020603050405020304" pitchFamily="18" charset="0"/>
              </a:rPr>
              <a:t>focus the transmission in a particular direction towards a mobile device </a:t>
            </a:r>
            <a:r>
              <a:rPr lang="en-US" sz="2400" b="0" i="0" dirty="0">
                <a:solidFill>
                  <a:srgbClr val="000000"/>
                </a:solidFill>
                <a:effectLst/>
                <a:latin typeface="Times New Roman" panose="02020603050405020304" pitchFamily="18" charset="0"/>
                <a:cs typeface="Times New Roman" panose="02020603050405020304" pitchFamily="18" charset="0"/>
              </a:rPr>
              <a:t>such as a cell phone, laptop, autonomous car or IoT node. This improves the efficiency overall of the network and saves energy</a:t>
            </a:r>
            <a:r>
              <a:rPr lang="en-US" b="0" i="0" dirty="0">
                <a:solidFill>
                  <a:srgbClr val="000000"/>
                </a:solidFill>
                <a:effectLst/>
                <a:latin typeface="NHGeDS"/>
              </a:rPr>
              <a:t>.</a:t>
            </a:r>
            <a:endParaRPr lang="en-IN" dirty="0"/>
          </a:p>
        </p:txBody>
      </p:sp>
    </p:spTree>
    <p:extLst>
      <p:ext uri="{BB962C8B-B14F-4D97-AF65-F5344CB8AC3E}">
        <p14:creationId xmlns:p14="http://schemas.microsoft.com/office/powerpoint/2010/main" val="2978335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41B901C-555C-EFCB-B67B-49FB01A01473}"/>
              </a:ext>
            </a:extLst>
          </p:cNvPr>
          <p:cNvSpPr>
            <a:spLocks noGrp="1"/>
          </p:cNvSpPr>
          <p:nvPr>
            <p:ph idx="1"/>
          </p:nvPr>
        </p:nvSpPr>
        <p:spPr/>
        <p:txBody>
          <a:bodyPr/>
          <a:lstStyle/>
          <a:p>
            <a:endParaRPr lang="en-IN" b="0" i="1" dirty="0">
              <a:solidFill>
                <a:srgbClr val="313131"/>
              </a:solidFill>
              <a:effectLst/>
              <a:latin typeface="-apple-system"/>
            </a:endParaRPr>
          </a:p>
          <a:p>
            <a:endParaRPr lang="en-IN" i="1" dirty="0">
              <a:solidFill>
                <a:srgbClr val="313131"/>
              </a:solidFill>
              <a:latin typeface="-apple-system"/>
            </a:endParaRPr>
          </a:p>
          <a:p>
            <a:endParaRPr lang="en-IN" b="0" i="1" dirty="0">
              <a:solidFill>
                <a:srgbClr val="313131"/>
              </a:solidFill>
              <a:effectLst/>
              <a:latin typeface="-apple-system"/>
            </a:endParaRPr>
          </a:p>
          <a:p>
            <a:endParaRPr lang="en-IN" i="1" dirty="0">
              <a:solidFill>
                <a:srgbClr val="313131"/>
              </a:solidFill>
              <a:latin typeface="-apple-system"/>
            </a:endParaRPr>
          </a:p>
          <a:p>
            <a:endParaRPr lang="en-IN" b="0" i="1" dirty="0">
              <a:solidFill>
                <a:srgbClr val="313131"/>
              </a:solidFill>
              <a:effectLst/>
              <a:latin typeface="-apple-system"/>
            </a:endParaRPr>
          </a:p>
          <a:p>
            <a:endParaRPr lang="en-IN" i="1" dirty="0">
              <a:solidFill>
                <a:srgbClr val="313131"/>
              </a:solidFill>
              <a:latin typeface="-apple-system"/>
            </a:endParaRPr>
          </a:p>
          <a:p>
            <a:pPr marL="0" indent="0">
              <a:buNone/>
            </a:pPr>
            <a:r>
              <a:rPr lang="en-IN" b="0" i="1" dirty="0">
                <a:solidFill>
                  <a:srgbClr val="313131"/>
                </a:solidFill>
                <a:effectLst/>
                <a:latin typeface="-apple-system"/>
              </a:rPr>
              <a:t>Figure 2. An 8×8 massive MIMO antenna. Image: </a:t>
            </a:r>
            <a:r>
              <a:rPr lang="en-IN" b="0" i="1" dirty="0" err="1">
                <a:solidFill>
                  <a:srgbClr val="313131"/>
                </a:solidFill>
                <a:effectLst/>
                <a:latin typeface="-apple-system"/>
              </a:rPr>
              <a:t>Taoglas</a:t>
            </a:r>
            <a:endParaRPr lang="en-IN" dirty="0"/>
          </a:p>
        </p:txBody>
      </p:sp>
      <p:pic>
        <p:nvPicPr>
          <p:cNvPr id="3074" name="Picture 2">
            <a:extLst>
              <a:ext uri="{FF2B5EF4-FFF2-40B4-BE49-F238E27FC236}">
                <a16:creationId xmlns:a16="http://schemas.microsoft.com/office/drawing/2014/main" xmlns="" id="{41AC6728-B168-E3EB-A4F1-8C6F253C72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7082" y="386924"/>
            <a:ext cx="3742006" cy="3742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23ED9594-D64B-7970-7CD7-92C9C3785AFC}"/>
              </a:ext>
            </a:extLst>
          </p:cNvPr>
          <p:cNvSpPr txBox="1"/>
          <p:nvPr/>
        </p:nvSpPr>
        <p:spPr>
          <a:xfrm>
            <a:off x="4992272" y="365125"/>
            <a:ext cx="6212646" cy="3416320"/>
          </a:xfrm>
          <a:prstGeom prst="rect">
            <a:avLst/>
          </a:prstGeom>
          <a:noFill/>
        </p:spPr>
        <p:txBody>
          <a:bodyPr wrap="square">
            <a:spAutoFit/>
          </a:bodyPr>
          <a:lstStyle/>
          <a:p>
            <a:r>
              <a:rPr lang="en-US" sz="2400" b="0" i="0" dirty="0">
                <a:solidFill>
                  <a:srgbClr val="313131"/>
                </a:solidFill>
                <a:effectLst/>
                <a:latin typeface="Times New Roman" panose="02020603050405020304" pitchFamily="18" charset="0"/>
                <a:cs typeface="Times New Roman" panose="02020603050405020304" pitchFamily="18" charset="0"/>
              </a:rPr>
              <a:t>Antenna layers in 5G massive MIMO are quite a bit higher than the MIMO in 4G LTE. Massive MIMO deploys tens or even hundreds of antenna elements within a single antenna panel.</a:t>
            </a:r>
          </a:p>
          <a:p>
            <a:endParaRPr lang="en-US" sz="2400" dirty="0">
              <a:solidFill>
                <a:srgbClr val="313131"/>
              </a:solidFill>
              <a:latin typeface="Times New Roman" panose="02020603050405020304" pitchFamily="18" charset="0"/>
              <a:cs typeface="Times New Roman" panose="02020603050405020304" pitchFamily="18" charset="0"/>
            </a:endParaRPr>
          </a:p>
          <a:p>
            <a:r>
              <a:rPr lang="en-US" sz="2400" b="0" i="0" dirty="0">
                <a:solidFill>
                  <a:srgbClr val="313131"/>
                </a:solidFill>
                <a:effectLst/>
                <a:latin typeface="Times New Roman" panose="02020603050405020304" pitchFamily="18" charset="0"/>
                <a:cs typeface="Times New Roman" panose="02020603050405020304" pitchFamily="18" charset="0"/>
              </a:rPr>
              <a:t> For example, a 64×64 massive MIMO high-capacity antenna configuration has already been deployed by some 5G network vendors, and 256×256 arrays are also possible.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1159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18D17F-E99E-1643-9C04-C259953817B6}"/>
              </a:ext>
            </a:extLst>
          </p:cNvPr>
          <p:cNvSpPr>
            <a:spLocks noGrp="1"/>
          </p:cNvSpPr>
          <p:nvPr>
            <p:ph type="title"/>
          </p:nvPr>
        </p:nvSpPr>
        <p:spPr>
          <a:xfrm>
            <a:off x="723900" y="149226"/>
            <a:ext cx="10515600" cy="523875"/>
          </a:xfrm>
        </p:spPr>
        <p:txBody>
          <a:bodyPr>
            <a:normAutofit fontScale="90000"/>
          </a:bodyPr>
          <a:lstStyle/>
          <a:p>
            <a:pPr fontAlgn="auto"/>
            <a:r>
              <a:rPr lang="en-US" b="1" dirty="0">
                <a:solidFill>
                  <a:srgbClr val="FF0000"/>
                </a:solidFill>
                <a:effectLst/>
                <a:latin typeface="Times New Roman" panose="02020603050405020304" pitchFamily="18" charset="0"/>
                <a:cs typeface="Times New Roman" panose="02020603050405020304" pitchFamily="18" charset="0"/>
              </a:rPr>
              <a:t>Network Requirements of Massive MIMO</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D7D4AAE-903E-6692-C9F2-8A85BDE0A61A}"/>
              </a:ext>
            </a:extLst>
          </p:cNvPr>
          <p:cNvSpPr>
            <a:spLocks noGrp="1"/>
          </p:cNvSpPr>
          <p:nvPr>
            <p:ph idx="1"/>
          </p:nvPr>
        </p:nvSpPr>
        <p:spPr>
          <a:xfrm>
            <a:off x="469900" y="1531231"/>
            <a:ext cx="11722100" cy="5702299"/>
          </a:xfrm>
        </p:spPr>
        <p:txBody>
          <a:bodyPr>
            <a:normAutofit/>
          </a:bodyPr>
          <a:lstStyle/>
          <a:p>
            <a:pPr marL="0" indent="0" algn="l" fontAlgn="auto">
              <a:buNone/>
            </a:pPr>
            <a:r>
              <a:rPr lang="en-US" b="1" i="0" dirty="0">
                <a:solidFill>
                  <a:srgbClr val="FF0000"/>
                </a:solidFill>
                <a:effectLst/>
                <a:latin typeface="Times New Roman" panose="02020603050405020304" pitchFamily="18" charset="0"/>
                <a:cs typeface="Times New Roman" panose="02020603050405020304" pitchFamily="18" charset="0"/>
              </a:rPr>
              <a:t>1. Frequency Band Requirements</a:t>
            </a:r>
          </a:p>
          <a:p>
            <a:pPr algn="l" fontAlgn="auto">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The number of antenna elements in Massive MIMO is far greater than that of traditional antennas. Therefore, the distance between antenna elements should not be too large. Otherwise, the antenna size is too large and cannot meet the installation requirements.</a:t>
            </a:r>
            <a:br>
              <a:rPr lang="en-US" b="0" i="0" dirty="0">
                <a:solidFill>
                  <a:srgbClr val="333333"/>
                </a:solidFill>
                <a:effectLst/>
                <a:latin typeface="Times New Roman" panose="02020603050405020304" pitchFamily="18" charset="0"/>
                <a:cs typeface="Times New Roman" panose="02020603050405020304" pitchFamily="18" charset="0"/>
              </a:rPr>
            </a:br>
            <a:endParaRPr lang="en-US" b="0" i="0" dirty="0">
              <a:solidFill>
                <a:srgbClr val="333333"/>
              </a:solidFill>
              <a:effectLst/>
              <a:latin typeface="Times New Roman" panose="02020603050405020304" pitchFamily="18" charset="0"/>
              <a:cs typeface="Times New Roman" panose="02020603050405020304" pitchFamily="18" charset="0"/>
            </a:endParaRPr>
          </a:p>
          <a:p>
            <a:pPr algn="l" fontAlgn="auto">
              <a:buFont typeface="Arial" panose="020B0604020202020204" pitchFamily="34" charset="0"/>
              <a:buChar char="•"/>
            </a:pPr>
            <a:r>
              <a:rPr lang="en-US" b="0" i="0" dirty="0">
                <a:solidFill>
                  <a:srgbClr val="FF0000"/>
                </a:solidFill>
                <a:effectLst/>
                <a:latin typeface="Times New Roman" panose="02020603050405020304" pitchFamily="18" charset="0"/>
                <a:cs typeface="Times New Roman" panose="02020603050405020304" pitchFamily="18" charset="0"/>
              </a:rPr>
              <a:t>The distance between arrays is related to the frequency band</a:t>
            </a:r>
            <a:r>
              <a:rPr lang="en-US" b="0" i="0" dirty="0">
                <a:solidFill>
                  <a:srgbClr val="333333"/>
                </a:solidFill>
                <a:effectLst/>
                <a:latin typeface="Times New Roman" panose="02020603050405020304" pitchFamily="18" charset="0"/>
                <a:cs typeface="Times New Roman" panose="02020603050405020304" pitchFamily="18" charset="0"/>
              </a:rPr>
              <a:t>. </a:t>
            </a:r>
          </a:p>
          <a:p>
            <a:pPr algn="l" fontAlgn="auto">
              <a:buFont typeface="Arial" panose="020B0604020202020204" pitchFamily="34" charset="0"/>
              <a:buChar char="•"/>
            </a:pPr>
            <a:r>
              <a:rPr lang="en-US" b="0" i="0" dirty="0">
                <a:solidFill>
                  <a:srgbClr val="FF0000"/>
                </a:solidFill>
                <a:effectLst/>
                <a:latin typeface="Times New Roman" panose="02020603050405020304" pitchFamily="18" charset="0"/>
                <a:cs typeface="Times New Roman" panose="02020603050405020304" pitchFamily="18" charset="0"/>
              </a:rPr>
              <a:t>The higher the frequency band, the smaller the spacing between arrays</a:t>
            </a:r>
            <a:r>
              <a:rPr lang="en-US" b="0" i="0" dirty="0">
                <a:solidFill>
                  <a:srgbClr val="333333"/>
                </a:solidFill>
                <a:effectLst/>
                <a:latin typeface="Times New Roman" panose="02020603050405020304" pitchFamily="18" charset="0"/>
                <a:cs typeface="Times New Roman" panose="02020603050405020304" pitchFamily="18" charset="0"/>
              </a:rPr>
              <a:t>, which facilitates the deployment of Massive MIMO. (Currently, this model applies only to the frequency band above 2.6 GHz.)</a:t>
            </a:r>
          </a:p>
          <a:p>
            <a:endParaRPr lang="en-IN" dirty="0"/>
          </a:p>
        </p:txBody>
      </p:sp>
    </p:spTree>
    <p:extLst>
      <p:ext uri="{BB962C8B-B14F-4D97-AF65-F5344CB8AC3E}">
        <p14:creationId xmlns:p14="http://schemas.microsoft.com/office/powerpoint/2010/main" val="26350756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D8E63FA-752B-48A7-8F92-83FD79AFD5E0}"/>
              </a:ext>
            </a:extLst>
          </p:cNvPr>
          <p:cNvSpPr>
            <a:spLocks noGrp="1"/>
          </p:cNvSpPr>
          <p:nvPr>
            <p:ph idx="1"/>
          </p:nvPr>
        </p:nvSpPr>
        <p:spPr>
          <a:xfrm>
            <a:off x="739726" y="1094105"/>
            <a:ext cx="10515600" cy="4351338"/>
          </a:xfrm>
        </p:spPr>
        <p:txBody>
          <a:bodyPr/>
          <a:lstStyle/>
          <a:p>
            <a:pPr marL="0" indent="0" algn="l" fontAlgn="auto">
              <a:buNone/>
            </a:pPr>
            <a:r>
              <a:rPr lang="en-US" b="1" i="0" dirty="0">
                <a:solidFill>
                  <a:srgbClr val="FF0000"/>
                </a:solidFill>
                <a:effectLst/>
                <a:latin typeface="Times New Roman" panose="02020603050405020304" pitchFamily="18" charset="0"/>
                <a:cs typeface="Times New Roman" panose="02020603050405020304" pitchFamily="18" charset="0"/>
              </a:rPr>
              <a:t>2.Requirements for the duplex mode</a:t>
            </a:r>
          </a:p>
          <a:p>
            <a:pPr algn="l" fontAlgn="auto">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The beamforming technology is introduced in Massive MIMO. The reciprocity of uplink and downlink channels in the TDD system facilitates the calculation of downlink beamforming weights. Therefore, the TDD system is more suitable for deploying Massive MIMO.</a:t>
            </a:r>
          </a:p>
          <a:p>
            <a:pPr fontAlgn="auto">
              <a:buFont typeface="Arial" panose="020B0604020202020204" pitchFamily="34" charset="0"/>
              <a:buChar char="•"/>
            </a:pPr>
            <a:r>
              <a:rPr lang="en-US" dirty="0">
                <a:solidFill>
                  <a:srgbClr val="333333"/>
                </a:solidFill>
                <a:effectLst/>
                <a:latin typeface="Times New Roman" panose="02020603050405020304" pitchFamily="18" charset="0"/>
                <a:cs typeface="Times New Roman" panose="02020603050405020304" pitchFamily="18" charset="0"/>
              </a:rPr>
              <a:t>A new reference signal (CSI-RS) is introduced to calculate the downlink weight of an FDD system, but the performance is slightly worse than that of a TDD system.</a:t>
            </a:r>
          </a:p>
          <a:p>
            <a:endParaRPr lang="en-IN" dirty="0"/>
          </a:p>
        </p:txBody>
      </p:sp>
    </p:spTree>
    <p:extLst>
      <p:ext uri="{BB962C8B-B14F-4D97-AF65-F5344CB8AC3E}">
        <p14:creationId xmlns:p14="http://schemas.microsoft.com/office/powerpoint/2010/main" val="2919313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245" y="269590"/>
            <a:ext cx="10515600" cy="672106"/>
          </a:xfrm>
        </p:spPr>
        <p:txBody>
          <a:bodyPr>
            <a:normAutofit/>
          </a:bodyPr>
          <a:lstStyle/>
          <a:p>
            <a:r>
              <a:rPr lang="en-US" sz="3200" dirty="0">
                <a:solidFill>
                  <a:srgbClr val="00B0F0"/>
                </a:solidFill>
              </a:rPr>
              <a:t>FDD disadvantages </a:t>
            </a:r>
          </a:p>
        </p:txBody>
      </p:sp>
      <p:sp>
        <p:nvSpPr>
          <p:cNvPr id="3" name="Content Placeholder 2"/>
          <p:cNvSpPr>
            <a:spLocks noGrp="1"/>
          </p:cNvSpPr>
          <p:nvPr>
            <p:ph idx="1"/>
          </p:nvPr>
        </p:nvSpPr>
        <p:spPr>
          <a:xfrm>
            <a:off x="319585" y="941696"/>
            <a:ext cx="10515600" cy="4351338"/>
          </a:xfrm>
        </p:spPr>
        <p:txBody>
          <a:bodyPr/>
          <a:lstStyle/>
          <a:p>
            <a:r>
              <a:rPr lang="en-US" sz="2600" dirty="0">
                <a:latin typeface="Times New Roman" panose="02020603050405020304" pitchFamily="18" charset="0"/>
                <a:cs typeface="Times New Roman" panose="02020603050405020304" pitchFamily="18" charset="0"/>
              </a:rPr>
              <a:t>FDD uses lots of frequency spectrum, though, generally at least twice the spectrum needed by TDD.</a:t>
            </a:r>
          </a:p>
          <a:p>
            <a:r>
              <a:rPr lang="en-US" sz="2600" dirty="0">
                <a:latin typeface="Times New Roman" panose="02020603050405020304" pitchFamily="18" charset="0"/>
                <a:cs typeface="Times New Roman" panose="02020603050405020304" pitchFamily="18" charset="0"/>
              </a:rPr>
              <a:t>Guard bands--aren’t useable, so they’re wasteful</a:t>
            </a:r>
          </a:p>
          <a:p>
            <a:r>
              <a:rPr lang="en-US" sz="2600" dirty="0">
                <a:latin typeface="Times New Roman" panose="02020603050405020304" pitchFamily="18" charset="0"/>
                <a:cs typeface="Times New Roman" panose="02020603050405020304" pitchFamily="18" charset="0"/>
              </a:rPr>
              <a:t>the difficulty of using special antenna techniques like multiple-input multiple-output (MIMO) and beamforming. It is difficult to make antenna bandwidths broad enough to cover both sets of spectrum. More complex dynamic tuning circuitry is required</a:t>
            </a:r>
            <a:r>
              <a:rPr lang="en-US" dirty="0">
                <a:latin typeface="Times New Roman" panose="02020603050405020304" pitchFamily="18" charset="0"/>
                <a:cs typeface="Times New Roman" panose="02020603050405020304" pitchFamily="18" charset="0"/>
              </a:rPr>
              <a:t>.</a:t>
            </a:r>
          </a:p>
        </p:txBody>
      </p:sp>
      <p:sp>
        <p:nvSpPr>
          <p:cNvPr id="4" name="Rectangle 3"/>
          <p:cNvSpPr/>
          <p:nvPr/>
        </p:nvSpPr>
        <p:spPr>
          <a:xfrm>
            <a:off x="428767" y="3933815"/>
            <a:ext cx="11226421" cy="2646878"/>
          </a:xfrm>
          <a:prstGeom prst="rect">
            <a:avLst/>
          </a:prstGeom>
        </p:spPr>
        <p:txBody>
          <a:bodyPr wrap="square">
            <a:spAutoFit/>
          </a:bodyPr>
          <a:lstStyle/>
          <a:p>
            <a:r>
              <a:rPr lang="en-US" dirty="0">
                <a:solidFill>
                  <a:srgbClr val="00B0F0"/>
                </a:solidFill>
                <a:latin typeface="-apple-system"/>
              </a:rPr>
              <a:t> </a:t>
            </a:r>
            <a:r>
              <a:rPr lang="en-US" sz="2800" dirty="0">
                <a:solidFill>
                  <a:srgbClr val="00B0F0"/>
                </a:solidFill>
                <a:latin typeface="Times New Roman" panose="02020603050405020304" pitchFamily="18" charset="0"/>
                <a:cs typeface="Times New Roman" panose="02020603050405020304" pitchFamily="18" charset="0"/>
              </a:rPr>
              <a:t>Applications</a:t>
            </a:r>
            <a:r>
              <a:rPr lang="en-US" dirty="0">
                <a:solidFill>
                  <a:srgbClr val="00B0F0"/>
                </a:solidFill>
                <a:latin typeface="Times New Roman" panose="02020603050405020304" pitchFamily="18" charset="0"/>
                <a:cs typeface="Times New Roman" panose="02020603050405020304" pitchFamily="18" charset="0"/>
              </a:rPr>
              <a:t>: </a:t>
            </a:r>
          </a:p>
          <a:p>
            <a:endParaRPr lang="en-US" dirty="0">
              <a:solidFill>
                <a:srgbClr val="233452"/>
              </a:solidFill>
              <a:latin typeface="Times New Roman" panose="02020603050405020304" pitchFamily="18" charset="0"/>
              <a:cs typeface="Times New Roman" panose="02020603050405020304" pitchFamily="18" charset="0"/>
            </a:endParaRPr>
          </a:p>
          <a:p>
            <a:r>
              <a:rPr lang="en-US" sz="2400" dirty="0">
                <a:solidFill>
                  <a:srgbClr val="233452"/>
                </a:solidFill>
                <a:latin typeface="Times New Roman" panose="02020603050405020304" pitchFamily="18" charset="0"/>
                <a:cs typeface="Times New Roman" panose="02020603050405020304" pitchFamily="18" charset="0"/>
              </a:rPr>
              <a:t>FDD is very widely used in cellular telephone systems, such as the widely used GSM system. </a:t>
            </a:r>
          </a:p>
          <a:p>
            <a:r>
              <a:rPr lang="en-US" sz="2400" dirty="0">
                <a:solidFill>
                  <a:srgbClr val="233452"/>
                </a:solidFill>
                <a:latin typeface="Times New Roman" panose="02020603050405020304" pitchFamily="18" charset="0"/>
                <a:cs typeface="Times New Roman" panose="02020603050405020304" pitchFamily="18" charset="0"/>
              </a:rPr>
              <a:t>In some systems the </a:t>
            </a:r>
            <a:r>
              <a:rPr lang="en-US" sz="2400" dirty="0">
                <a:solidFill>
                  <a:srgbClr val="00B0F0"/>
                </a:solidFill>
                <a:latin typeface="Times New Roman" panose="02020603050405020304" pitchFamily="18" charset="0"/>
                <a:cs typeface="Times New Roman" panose="02020603050405020304" pitchFamily="18" charset="0"/>
              </a:rPr>
              <a:t>25-MHz band from 869 to 894 MHz </a:t>
            </a:r>
            <a:r>
              <a:rPr lang="en-US" sz="2400" dirty="0">
                <a:solidFill>
                  <a:srgbClr val="233452"/>
                </a:solidFill>
                <a:latin typeface="Times New Roman" panose="02020603050405020304" pitchFamily="18" charset="0"/>
                <a:cs typeface="Times New Roman" panose="02020603050405020304" pitchFamily="18" charset="0"/>
              </a:rPr>
              <a:t>is used as the </a:t>
            </a:r>
            <a:r>
              <a:rPr lang="en-US" sz="2400" dirty="0">
                <a:solidFill>
                  <a:srgbClr val="00B0F0"/>
                </a:solidFill>
                <a:latin typeface="Times New Roman" panose="02020603050405020304" pitchFamily="18" charset="0"/>
                <a:cs typeface="Times New Roman" panose="02020603050405020304" pitchFamily="18" charset="0"/>
              </a:rPr>
              <a:t>downlink</a:t>
            </a:r>
            <a:r>
              <a:rPr lang="en-US" sz="2400" dirty="0">
                <a:solidFill>
                  <a:srgbClr val="233452"/>
                </a:solidFill>
                <a:latin typeface="Times New Roman" panose="02020603050405020304" pitchFamily="18" charset="0"/>
                <a:cs typeface="Times New Roman" panose="02020603050405020304" pitchFamily="18" charset="0"/>
              </a:rPr>
              <a:t> (DL) spectrum from the cell site tower to the handset, and the </a:t>
            </a:r>
            <a:r>
              <a:rPr lang="en-US" sz="2400" dirty="0">
                <a:solidFill>
                  <a:srgbClr val="00B0F0"/>
                </a:solidFill>
                <a:latin typeface="Times New Roman" panose="02020603050405020304" pitchFamily="18" charset="0"/>
                <a:cs typeface="Times New Roman" panose="02020603050405020304" pitchFamily="18" charset="0"/>
              </a:rPr>
              <a:t>25-MHz band from 824 to 849 MHz is used as the uplink (UL) spectrum </a:t>
            </a:r>
            <a:r>
              <a:rPr lang="en-US" sz="2400" dirty="0">
                <a:solidFill>
                  <a:srgbClr val="233452"/>
                </a:solidFill>
                <a:latin typeface="Times New Roman" panose="02020603050405020304" pitchFamily="18" charset="0"/>
                <a:cs typeface="Times New Roman" panose="02020603050405020304" pitchFamily="18" charset="0"/>
              </a:rPr>
              <a:t>from the handset to cell site</a:t>
            </a:r>
            <a:r>
              <a:rPr lang="en-US" sz="2400" dirty="0">
                <a:solidFill>
                  <a:srgbClr val="233452"/>
                </a:solidFill>
                <a:latin typeface="-apple-system"/>
              </a:rPr>
              <a:t>.</a:t>
            </a:r>
            <a:endParaRPr lang="en-US" sz="2400" dirty="0"/>
          </a:p>
        </p:txBody>
      </p:sp>
    </p:spTree>
    <p:extLst>
      <p:ext uri="{BB962C8B-B14F-4D97-AF65-F5344CB8AC3E}">
        <p14:creationId xmlns:p14="http://schemas.microsoft.com/office/powerpoint/2010/main" val="27477874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6BBDB9-4B10-19A1-BC53-E1D12BD6513E}"/>
              </a:ext>
            </a:extLst>
          </p:cNvPr>
          <p:cNvSpPr>
            <a:spLocks noGrp="1"/>
          </p:cNvSpPr>
          <p:nvPr>
            <p:ph type="title"/>
          </p:nvPr>
        </p:nvSpPr>
        <p:spPr>
          <a:xfrm>
            <a:off x="377483" y="308855"/>
            <a:ext cx="10515600" cy="943170"/>
          </a:xfrm>
        </p:spPr>
        <p:txBody>
          <a:bodyPr>
            <a:noAutofit/>
          </a:bodyPr>
          <a:lstStyle/>
          <a:p>
            <a:r>
              <a:rPr lang="en-US" sz="3600" b="0" i="0" dirty="0">
                <a:solidFill>
                  <a:srgbClr val="C00000"/>
                </a:solidFill>
                <a:effectLst/>
                <a:latin typeface="Times New Roman" panose="02020603050405020304" pitchFamily="18" charset="0"/>
                <a:cs typeface="Times New Roman" panose="02020603050405020304" pitchFamily="18" charset="0"/>
              </a:rPr>
              <a:t>Benefits Of Massive MIMO – Why 5G Networks Use Massive MIMO</a:t>
            </a:r>
            <a:r>
              <a:rPr lang="en-US" sz="3600" b="0" i="0" dirty="0">
                <a:effectLst/>
                <a:latin typeface="Times New Roman" panose="02020603050405020304" pitchFamily="18" charset="0"/>
                <a:cs typeface="Times New Roman" panose="02020603050405020304" pitchFamily="18" charset="0"/>
              </a:rPr>
              <a:t/>
            </a:r>
            <a:br>
              <a:rPr lang="en-US" sz="3600" b="0" i="0" dirty="0">
                <a:effectLst/>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41FE8B29-2700-4128-74FA-9D5AE5881F5C}"/>
              </a:ext>
            </a:extLst>
          </p:cNvPr>
          <p:cNvSpPr>
            <a:spLocks noGrp="1"/>
          </p:cNvSpPr>
          <p:nvPr>
            <p:ph idx="1"/>
          </p:nvPr>
        </p:nvSpPr>
        <p:spPr>
          <a:xfrm>
            <a:off x="377483" y="1378635"/>
            <a:ext cx="11437033" cy="5479366"/>
          </a:xfrm>
        </p:spPr>
        <p:txBody>
          <a:bodyPr>
            <a:normAutofit/>
          </a:bodyPr>
          <a:lstStyle/>
          <a:p>
            <a:pPr algn="l" fontAlgn="base"/>
            <a:r>
              <a:rPr lang="en-US" b="1" i="0" dirty="0">
                <a:solidFill>
                  <a:srgbClr val="4B4F58"/>
                </a:solidFill>
                <a:effectLst/>
                <a:latin typeface="Times New Roman" panose="02020603050405020304" pitchFamily="18" charset="0"/>
                <a:cs typeface="Times New Roman" panose="02020603050405020304" pitchFamily="18" charset="0"/>
              </a:rPr>
              <a:t>Massive MIMO efficiently utilizes the radio network resources to </a:t>
            </a:r>
            <a:r>
              <a:rPr lang="en-US" b="1" i="0" dirty="0">
                <a:solidFill>
                  <a:srgbClr val="FF0000"/>
                </a:solidFill>
                <a:effectLst/>
                <a:latin typeface="Times New Roman" panose="02020603050405020304" pitchFamily="18" charset="0"/>
                <a:cs typeface="Times New Roman" panose="02020603050405020304" pitchFamily="18" charset="0"/>
              </a:rPr>
              <a:t>improve network capacity leading to a higher throughput and multi-user support. </a:t>
            </a:r>
          </a:p>
          <a:p>
            <a:pPr algn="l" fontAlgn="base"/>
            <a:r>
              <a:rPr lang="en-US" b="1" i="0" dirty="0">
                <a:solidFill>
                  <a:srgbClr val="4B4F58"/>
                </a:solidFill>
                <a:effectLst/>
                <a:latin typeface="Times New Roman" panose="02020603050405020304" pitchFamily="18" charset="0"/>
                <a:cs typeface="Times New Roman" panose="02020603050405020304" pitchFamily="18" charset="0"/>
              </a:rPr>
              <a:t>It uses the beamforming technique to focus the transmission power in specific directions which </a:t>
            </a:r>
            <a:r>
              <a:rPr lang="en-US" b="1" i="0" dirty="0">
                <a:solidFill>
                  <a:srgbClr val="FF0000"/>
                </a:solidFill>
                <a:effectLst/>
                <a:latin typeface="Times New Roman" panose="02020603050405020304" pitchFamily="18" charset="0"/>
                <a:cs typeface="Times New Roman" panose="02020603050405020304" pitchFamily="18" charset="0"/>
              </a:rPr>
              <a:t>extends the network coverage whilst minimizing interference.</a:t>
            </a:r>
            <a:endParaRPr lang="en-US" b="0" i="0" dirty="0">
              <a:solidFill>
                <a:srgbClr val="FF0000"/>
              </a:solidFill>
              <a:effectLst/>
              <a:latin typeface="Times New Roman" panose="02020603050405020304" pitchFamily="18" charset="0"/>
              <a:cs typeface="Times New Roman" panose="02020603050405020304" pitchFamily="18" charset="0"/>
            </a:endParaRPr>
          </a:p>
          <a:p>
            <a:pPr algn="l" fontAlgn="base"/>
            <a:r>
              <a:rPr lang="en-US" b="0" i="0" dirty="0">
                <a:solidFill>
                  <a:srgbClr val="4B4F58"/>
                </a:solidFill>
                <a:effectLst/>
                <a:latin typeface="Times New Roman" panose="02020603050405020304" pitchFamily="18" charset="0"/>
                <a:cs typeface="Times New Roman" panose="02020603050405020304" pitchFamily="18" charset="0"/>
              </a:rPr>
              <a:t>Massive MIMO is one of the key </a:t>
            </a:r>
            <a:r>
              <a:rPr lang="en-US" b="0" i="0" dirty="0">
                <a:solidFill>
                  <a:srgbClr val="FF0000"/>
                </a:solidFill>
                <a:effectLst/>
                <a:latin typeface="Times New Roman" panose="02020603050405020304" pitchFamily="18" charset="0"/>
                <a:cs typeface="Times New Roman" panose="02020603050405020304" pitchFamily="18" charset="0"/>
              </a:rPr>
              <a:t>enablers for the </a:t>
            </a:r>
            <a:r>
              <a:rPr lang="en-US" dirty="0">
                <a:solidFill>
                  <a:srgbClr val="FF0000"/>
                </a:solidFill>
                <a:latin typeface="Times New Roman" panose="02020603050405020304" pitchFamily="18" charset="0"/>
                <a:cs typeface="Times New Roman" panose="02020603050405020304" pitchFamily="18" charset="0"/>
              </a:rPr>
              <a:t>New Radio (NR) </a:t>
            </a:r>
            <a:r>
              <a:rPr lang="en-US" dirty="0">
                <a:solidFill>
                  <a:srgbClr val="4B4F58"/>
                </a:solidFill>
                <a:latin typeface="Times New Roman" panose="02020603050405020304" pitchFamily="18" charset="0"/>
                <a:cs typeface="Times New Roman" panose="02020603050405020304" pitchFamily="18" charset="0"/>
              </a:rPr>
              <a:t>technology used in 5G</a:t>
            </a:r>
            <a:r>
              <a:rPr lang="en-US" b="0" i="0" dirty="0">
                <a:solidFill>
                  <a:srgbClr val="4B4F58"/>
                </a:solidFill>
                <a:effectLst/>
                <a:latin typeface="Times New Roman" panose="02020603050405020304" pitchFamily="18" charset="0"/>
                <a:cs typeface="Times New Roman" panose="02020603050405020304" pitchFamily="18" charset="0"/>
              </a:rPr>
              <a:t> networks. </a:t>
            </a:r>
          </a:p>
          <a:p>
            <a:pPr algn="l" fontAlgn="base"/>
            <a:r>
              <a:rPr lang="en-US" b="0" i="0" dirty="0">
                <a:solidFill>
                  <a:srgbClr val="4B4F58"/>
                </a:solidFill>
                <a:effectLst/>
                <a:latin typeface="Times New Roman" panose="02020603050405020304" pitchFamily="18" charset="0"/>
                <a:cs typeface="Times New Roman" panose="02020603050405020304" pitchFamily="18" charset="0"/>
              </a:rPr>
              <a:t>It improves the </a:t>
            </a:r>
            <a:r>
              <a:rPr lang="en-US" b="0" i="0" dirty="0">
                <a:solidFill>
                  <a:srgbClr val="FF0000"/>
                </a:solidFill>
                <a:effectLst/>
                <a:latin typeface="Times New Roman" panose="02020603050405020304" pitchFamily="18" charset="0"/>
                <a:cs typeface="Times New Roman" panose="02020603050405020304" pitchFamily="18" charset="0"/>
              </a:rPr>
              <a:t>radio network capacity as well as the network coverage</a:t>
            </a:r>
            <a:r>
              <a:rPr lang="en-US" b="0" i="0" dirty="0">
                <a:solidFill>
                  <a:srgbClr val="4B4F58"/>
                </a:solidFill>
                <a:effectLst/>
                <a:latin typeface="Times New Roman" panose="02020603050405020304" pitchFamily="18" charset="0"/>
                <a:cs typeface="Times New Roman" panose="02020603050405020304" pitchFamily="18" charset="0"/>
              </a:rPr>
              <a:t>. </a:t>
            </a:r>
          </a:p>
          <a:p>
            <a:pPr algn="l" fontAlgn="base"/>
            <a:r>
              <a:rPr lang="en-US" b="0" i="0" dirty="0">
                <a:solidFill>
                  <a:srgbClr val="4B4F58"/>
                </a:solidFill>
                <a:effectLst/>
                <a:latin typeface="Times New Roman" panose="02020603050405020304" pitchFamily="18" charset="0"/>
                <a:cs typeface="Times New Roman" panose="02020603050405020304" pitchFamily="18" charset="0"/>
              </a:rPr>
              <a:t>The benefits of Massive MIMO include </a:t>
            </a:r>
            <a:r>
              <a:rPr lang="en-US" b="0" i="0" dirty="0">
                <a:solidFill>
                  <a:srgbClr val="C00000"/>
                </a:solidFill>
                <a:effectLst/>
                <a:latin typeface="Times New Roman" panose="02020603050405020304" pitchFamily="18" charset="0"/>
                <a:cs typeface="Times New Roman" panose="02020603050405020304" pitchFamily="18" charset="0"/>
              </a:rPr>
              <a:t>spectral efficiency, higher throughput, lower interference and extended range.</a:t>
            </a:r>
          </a:p>
          <a:p>
            <a:endParaRPr lang="en-IN" dirty="0"/>
          </a:p>
        </p:txBody>
      </p:sp>
    </p:spTree>
    <p:extLst>
      <p:ext uri="{BB962C8B-B14F-4D97-AF65-F5344CB8AC3E}">
        <p14:creationId xmlns:p14="http://schemas.microsoft.com/office/powerpoint/2010/main" val="5039941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0DA51E-CE69-F396-631D-456A926D5A2B}"/>
              </a:ext>
            </a:extLst>
          </p:cNvPr>
          <p:cNvSpPr>
            <a:spLocks noGrp="1"/>
          </p:cNvSpPr>
          <p:nvPr>
            <p:ph idx="1"/>
          </p:nvPr>
        </p:nvSpPr>
        <p:spPr>
          <a:xfrm>
            <a:off x="247356" y="193772"/>
            <a:ext cx="11752386" cy="6664227"/>
          </a:xfrm>
        </p:spPr>
        <p:txBody>
          <a:bodyPr>
            <a:normAutofit/>
          </a:bodyPr>
          <a:lstStyle/>
          <a:p>
            <a:pPr algn="l" fontAlgn="base"/>
            <a:r>
              <a:rPr lang="en-US" b="0" i="0" dirty="0">
                <a:solidFill>
                  <a:srgbClr val="C00000"/>
                </a:solidFill>
                <a:effectLst/>
                <a:latin typeface="Times New Roman" panose="02020603050405020304" pitchFamily="18" charset="0"/>
                <a:cs typeface="Times New Roman" panose="02020603050405020304" pitchFamily="18" charset="0"/>
              </a:rPr>
              <a:t>Spectral Efficiency</a:t>
            </a:r>
          </a:p>
          <a:p>
            <a:pPr marL="0" indent="0" algn="just" fontAlgn="base">
              <a:buNone/>
            </a:pPr>
            <a:r>
              <a:rPr lang="en-US" b="0" i="0" dirty="0">
                <a:solidFill>
                  <a:srgbClr val="4B4F58"/>
                </a:solidFill>
                <a:effectLst/>
                <a:latin typeface="Times New Roman" panose="02020603050405020304" pitchFamily="18" charset="0"/>
                <a:cs typeface="Times New Roman" panose="02020603050405020304" pitchFamily="18" charset="0"/>
              </a:rPr>
              <a:t>Massive MIMO employs spatial multiplexing, which efficiently uses frequency and time resources to improve network capacity and, therefore, </a:t>
            </a:r>
            <a:r>
              <a:rPr lang="en-US" dirty="0">
                <a:solidFill>
                  <a:srgbClr val="4B4F58"/>
                </a:solidFill>
                <a:latin typeface="Times New Roman" panose="02020603050405020304" pitchFamily="18" charset="0"/>
                <a:cs typeface="Times New Roman" panose="02020603050405020304" pitchFamily="18" charset="0"/>
              </a:rPr>
              <a:t>bit rates</a:t>
            </a:r>
            <a:r>
              <a:rPr lang="en-US" b="0" i="0" dirty="0">
                <a:solidFill>
                  <a:srgbClr val="4B4F58"/>
                </a:solidFill>
                <a:effectLst/>
                <a:latin typeface="Times New Roman" panose="02020603050405020304" pitchFamily="18" charset="0"/>
                <a:cs typeface="Times New Roman" panose="02020603050405020304" pitchFamily="18" charset="0"/>
              </a:rPr>
              <a:t>. </a:t>
            </a:r>
          </a:p>
          <a:p>
            <a:pPr marL="0" indent="0" algn="just" fontAlgn="base">
              <a:buNone/>
            </a:pPr>
            <a:r>
              <a:rPr lang="en-US" b="0" i="0" dirty="0">
                <a:solidFill>
                  <a:srgbClr val="4B4F58"/>
                </a:solidFill>
                <a:effectLst/>
                <a:latin typeface="Times New Roman" panose="02020603050405020304" pitchFamily="18" charset="0"/>
                <a:cs typeface="Times New Roman" panose="02020603050405020304" pitchFamily="18" charset="0"/>
              </a:rPr>
              <a:t>The different signal paths created by multiple antennas in Massive MIMO are used as sub-channels for sending and receiving data streams for multiple users</a:t>
            </a:r>
          </a:p>
          <a:p>
            <a:pPr marL="0" indent="0" algn="just" fontAlgn="base">
              <a:buNone/>
            </a:pPr>
            <a:r>
              <a:rPr lang="en-US" b="0" i="0" dirty="0">
                <a:solidFill>
                  <a:srgbClr val="4B4F58"/>
                </a:solidFill>
                <a:effectLst/>
                <a:latin typeface="Times New Roman" panose="02020603050405020304" pitchFamily="18" charset="0"/>
                <a:cs typeface="Times New Roman" panose="02020603050405020304" pitchFamily="18" charset="0"/>
              </a:rPr>
              <a:t>.</a:t>
            </a:r>
          </a:p>
          <a:p>
            <a:pPr algn="just" fontAlgn="base"/>
            <a:r>
              <a:rPr lang="en-US" b="0" i="0" dirty="0">
                <a:solidFill>
                  <a:srgbClr val="C00000"/>
                </a:solidFill>
                <a:effectLst/>
                <a:latin typeface="Times New Roman" panose="02020603050405020304" pitchFamily="18" charset="0"/>
                <a:cs typeface="Times New Roman" panose="02020603050405020304" pitchFamily="18" charset="0"/>
              </a:rPr>
              <a:t>Higher Throughput</a:t>
            </a:r>
          </a:p>
          <a:p>
            <a:pPr marL="0" indent="0" algn="just" fontAlgn="base">
              <a:buNone/>
            </a:pPr>
            <a:r>
              <a:rPr lang="en-US" b="0" i="0" dirty="0">
                <a:solidFill>
                  <a:srgbClr val="4B4F58"/>
                </a:solidFill>
                <a:effectLst/>
                <a:latin typeface="Times New Roman" panose="02020603050405020304" pitchFamily="18" charset="0"/>
                <a:cs typeface="Times New Roman" panose="02020603050405020304" pitchFamily="18" charset="0"/>
              </a:rPr>
              <a:t>The use of multiple data streams through spatial multiplexing allows a user device to get </a:t>
            </a:r>
            <a:r>
              <a:rPr lang="en-US" b="0" i="0" dirty="0">
                <a:solidFill>
                  <a:srgbClr val="FF0000"/>
                </a:solidFill>
                <a:effectLst/>
                <a:latin typeface="Times New Roman" panose="02020603050405020304" pitchFamily="18" charset="0"/>
                <a:cs typeface="Times New Roman" panose="02020603050405020304" pitchFamily="18" charset="0"/>
              </a:rPr>
              <a:t>higher overall </a:t>
            </a:r>
            <a:r>
              <a:rPr lang="en-US" dirty="0">
                <a:solidFill>
                  <a:srgbClr val="FF0000"/>
                </a:solidFill>
                <a:latin typeface="Times New Roman" panose="02020603050405020304" pitchFamily="18" charset="0"/>
                <a:cs typeface="Times New Roman" panose="02020603050405020304" pitchFamily="18" charset="0"/>
              </a:rPr>
              <a:t>bit rates</a:t>
            </a:r>
            <a:r>
              <a:rPr lang="en-US" dirty="0">
                <a:solidFill>
                  <a:srgbClr val="4B4F58"/>
                </a:solidFill>
                <a:latin typeface="Times New Roman" panose="02020603050405020304" pitchFamily="18" charset="0"/>
                <a:cs typeface="Times New Roman" panose="02020603050405020304" pitchFamily="18" charset="0"/>
              </a:rPr>
              <a:t>.</a:t>
            </a:r>
          </a:p>
          <a:p>
            <a:pPr marL="0" indent="0" algn="just" fontAlgn="base">
              <a:buNone/>
            </a:pPr>
            <a:endParaRPr lang="en-US" b="0" i="0" dirty="0">
              <a:solidFill>
                <a:srgbClr val="4B4F58"/>
              </a:solidFill>
              <a:effectLst/>
              <a:latin typeface="Times New Roman" panose="02020603050405020304" pitchFamily="18" charset="0"/>
              <a:cs typeface="Times New Roman" panose="02020603050405020304" pitchFamily="18" charset="0"/>
            </a:endParaRPr>
          </a:p>
          <a:p>
            <a:pPr marL="0" indent="0" algn="just" fontAlgn="base">
              <a:buNone/>
            </a:pPr>
            <a:r>
              <a:rPr lang="en-US" b="0" i="0" dirty="0">
                <a:solidFill>
                  <a:srgbClr val="4B4F58"/>
                </a:solidFill>
                <a:effectLst/>
                <a:latin typeface="Times New Roman" panose="02020603050405020304" pitchFamily="18" charset="0"/>
                <a:cs typeface="Times New Roman" panose="02020603050405020304" pitchFamily="18" charset="0"/>
              </a:rPr>
              <a:t> In addition, due to the large number of antenna elements in Massive MIMO, a lot of additional capacity is created, </a:t>
            </a:r>
            <a:r>
              <a:rPr lang="en-US" b="0" i="0" dirty="0">
                <a:solidFill>
                  <a:srgbClr val="FF0000"/>
                </a:solidFill>
                <a:effectLst/>
                <a:latin typeface="Times New Roman" panose="02020603050405020304" pitchFamily="18" charset="0"/>
                <a:cs typeface="Times New Roman" panose="02020603050405020304" pitchFamily="18" charset="0"/>
              </a:rPr>
              <a:t>enabling higher throughput for multiple users simultaneously.</a:t>
            </a:r>
          </a:p>
          <a:p>
            <a:pPr marL="0" indent="0" algn="just" fontAlgn="base">
              <a:buNone/>
            </a:pPr>
            <a:endParaRPr lang="en-US" b="0" i="0" dirty="0">
              <a:solidFill>
                <a:srgbClr val="4B4F58"/>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072938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D699040-34F4-03B8-6B72-A075390C9AE7}"/>
              </a:ext>
            </a:extLst>
          </p:cNvPr>
          <p:cNvSpPr>
            <a:spLocks noGrp="1"/>
          </p:cNvSpPr>
          <p:nvPr>
            <p:ph idx="1"/>
          </p:nvPr>
        </p:nvSpPr>
        <p:spPr>
          <a:xfrm>
            <a:off x="261424" y="362584"/>
            <a:ext cx="11724249" cy="6150757"/>
          </a:xfrm>
        </p:spPr>
        <p:txBody>
          <a:bodyPr>
            <a:normAutofit/>
          </a:bodyPr>
          <a:lstStyle/>
          <a:p>
            <a:pPr algn="l" fontAlgn="base"/>
            <a:r>
              <a:rPr lang="en-US" b="0" i="0" dirty="0">
                <a:solidFill>
                  <a:srgbClr val="FF0000"/>
                </a:solidFill>
                <a:effectLst/>
                <a:latin typeface="Times New Roman" panose="02020603050405020304" pitchFamily="18" charset="0"/>
                <a:cs typeface="Times New Roman" panose="02020603050405020304" pitchFamily="18" charset="0"/>
              </a:rPr>
              <a:t>Lower Interference</a:t>
            </a:r>
          </a:p>
          <a:p>
            <a:pPr marL="0" indent="0" algn="l" fontAlgn="base">
              <a:buNone/>
            </a:pPr>
            <a:r>
              <a:rPr lang="en-US" b="0" i="0" dirty="0">
                <a:solidFill>
                  <a:srgbClr val="4B4F58"/>
                </a:solidFill>
                <a:effectLst/>
                <a:latin typeface="Times New Roman" panose="02020603050405020304" pitchFamily="18" charset="0"/>
                <a:cs typeface="Times New Roman" panose="02020603050405020304" pitchFamily="18" charset="0"/>
              </a:rPr>
              <a:t>The </a:t>
            </a:r>
            <a:r>
              <a:rPr lang="en-US" b="0" i="0" dirty="0">
                <a:solidFill>
                  <a:srgbClr val="FF0000"/>
                </a:solidFill>
                <a:effectLst/>
                <a:latin typeface="Times New Roman" panose="02020603050405020304" pitchFamily="18" charset="0"/>
                <a:cs typeface="Times New Roman" panose="02020603050405020304" pitchFamily="18" charset="0"/>
              </a:rPr>
              <a:t>beamforming</a:t>
            </a:r>
            <a:r>
              <a:rPr lang="en-US" b="0" i="0" dirty="0">
                <a:solidFill>
                  <a:srgbClr val="4B4F58"/>
                </a:solidFill>
                <a:effectLst/>
                <a:latin typeface="Times New Roman" panose="02020603050405020304" pitchFamily="18" charset="0"/>
                <a:cs typeface="Times New Roman" panose="02020603050405020304" pitchFamily="18" charset="0"/>
              </a:rPr>
              <a:t> technique provides targeted transmission of the radio signal, which makes the </a:t>
            </a:r>
            <a:r>
              <a:rPr lang="en-US" b="0" i="0" dirty="0">
                <a:solidFill>
                  <a:srgbClr val="FF0000"/>
                </a:solidFill>
                <a:effectLst/>
                <a:latin typeface="Times New Roman" panose="02020603050405020304" pitchFamily="18" charset="0"/>
                <a:cs typeface="Times New Roman" panose="02020603050405020304" pitchFamily="18" charset="0"/>
              </a:rPr>
              <a:t>signal more robust in a specific direction</a:t>
            </a:r>
            <a:r>
              <a:rPr lang="en-US" b="0" i="0" dirty="0">
                <a:solidFill>
                  <a:srgbClr val="4B4F58"/>
                </a:solidFill>
                <a:effectLst/>
                <a:latin typeface="Times New Roman" panose="02020603050405020304" pitchFamily="18" charset="0"/>
                <a:cs typeface="Times New Roman" panose="02020603050405020304" pitchFamily="18" charset="0"/>
              </a:rPr>
              <a:t>. </a:t>
            </a:r>
          </a:p>
          <a:p>
            <a:pPr marL="0" indent="0" algn="l" fontAlgn="base">
              <a:buNone/>
            </a:pPr>
            <a:r>
              <a:rPr lang="en-US" b="0" i="0" dirty="0">
                <a:solidFill>
                  <a:srgbClr val="4B4F58"/>
                </a:solidFill>
                <a:effectLst/>
                <a:latin typeface="Times New Roman" panose="02020603050405020304" pitchFamily="18" charset="0"/>
                <a:cs typeface="Times New Roman" panose="02020603050405020304" pitchFamily="18" charset="0"/>
              </a:rPr>
              <a:t>That way, the main beam in the desired direction becomes the strongest, and the side beams (side lobes) become weaker, which minimizes any potential interference between the beams.</a:t>
            </a:r>
          </a:p>
          <a:p>
            <a:pPr algn="l" fontAlgn="base"/>
            <a:r>
              <a:rPr lang="en-US" b="0" i="0" dirty="0">
                <a:solidFill>
                  <a:srgbClr val="FF0000"/>
                </a:solidFill>
                <a:effectLst/>
                <a:latin typeface="Times New Roman" panose="02020603050405020304" pitchFamily="18" charset="0"/>
                <a:cs typeface="Times New Roman" panose="02020603050405020304" pitchFamily="18" charset="0"/>
              </a:rPr>
              <a:t>Extended Range</a:t>
            </a:r>
          </a:p>
          <a:p>
            <a:pPr marL="0" indent="0" algn="l" fontAlgn="base">
              <a:buNone/>
            </a:pPr>
            <a:r>
              <a:rPr lang="en-US" b="0" i="0" dirty="0">
                <a:solidFill>
                  <a:srgbClr val="4B4F58"/>
                </a:solidFill>
                <a:effectLst/>
                <a:latin typeface="Times New Roman" panose="02020603050405020304" pitchFamily="18" charset="0"/>
                <a:cs typeface="Times New Roman" panose="02020603050405020304" pitchFamily="18" charset="0"/>
              </a:rPr>
              <a:t>Massive MIMO has </a:t>
            </a:r>
            <a:r>
              <a:rPr lang="en-US" b="0" i="0" dirty="0">
                <a:solidFill>
                  <a:srgbClr val="FF0000"/>
                </a:solidFill>
                <a:effectLst/>
                <a:latin typeface="Times New Roman" panose="02020603050405020304" pitchFamily="18" charset="0"/>
                <a:cs typeface="Times New Roman" panose="02020603050405020304" pitchFamily="18" charset="0"/>
              </a:rPr>
              <a:t>three-dimensional beamforming (3D beamforming</a:t>
            </a:r>
            <a:r>
              <a:rPr lang="en-US" b="0" i="0" dirty="0">
                <a:solidFill>
                  <a:srgbClr val="4B4F58"/>
                </a:solidFill>
                <a:effectLst/>
                <a:latin typeface="Times New Roman" panose="02020603050405020304" pitchFamily="18" charset="0"/>
                <a:cs typeface="Times New Roman" panose="02020603050405020304" pitchFamily="18" charset="0"/>
              </a:rPr>
              <a:t>), which creates horizontal and vertical beams of the signal so that it can reach people in different ranges (distance) and heights (e.g. high-rise buildings). </a:t>
            </a:r>
          </a:p>
          <a:p>
            <a:pPr marL="0" indent="0" algn="l" fontAlgn="base">
              <a:buNone/>
            </a:pPr>
            <a:r>
              <a:rPr lang="en-US" b="0" i="0" dirty="0">
                <a:solidFill>
                  <a:srgbClr val="4B4F58"/>
                </a:solidFill>
                <a:effectLst/>
                <a:latin typeface="Times New Roman" panose="02020603050405020304" pitchFamily="18" charset="0"/>
                <a:cs typeface="Times New Roman" panose="02020603050405020304" pitchFamily="18" charset="0"/>
              </a:rPr>
              <a:t>The beamforming technology also extends the network coverage by channeling the transmission power in a targeted direction to improve the range.</a:t>
            </a:r>
          </a:p>
          <a:p>
            <a:endParaRPr lang="en-IN" dirty="0"/>
          </a:p>
        </p:txBody>
      </p:sp>
    </p:spTree>
    <p:extLst>
      <p:ext uri="{BB962C8B-B14F-4D97-AF65-F5344CB8AC3E}">
        <p14:creationId xmlns:p14="http://schemas.microsoft.com/office/powerpoint/2010/main" val="42436646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35925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245" y="283239"/>
            <a:ext cx="10515600" cy="849526"/>
          </a:xfrm>
        </p:spPr>
        <p:txBody>
          <a:bodyPr/>
          <a:lstStyle/>
          <a:p>
            <a:r>
              <a:rPr lang="en-US" dirty="0"/>
              <a:t>TDD</a:t>
            </a:r>
          </a:p>
        </p:txBody>
      </p:sp>
      <p:sp>
        <p:nvSpPr>
          <p:cNvPr id="3" name="Content Placeholder 2"/>
          <p:cNvSpPr>
            <a:spLocks noGrp="1"/>
          </p:cNvSpPr>
          <p:nvPr>
            <p:ph idx="1"/>
          </p:nvPr>
        </p:nvSpPr>
        <p:spPr>
          <a:xfrm>
            <a:off x="387824" y="1416192"/>
            <a:ext cx="10515600" cy="4351338"/>
          </a:xfrm>
        </p:spPr>
        <p:txBody>
          <a:bodyPr/>
          <a:lstStyle/>
          <a:p>
            <a:r>
              <a:rPr lang="en-US" dirty="0">
                <a:latin typeface="Times New Roman" panose="02020603050405020304" pitchFamily="18" charset="0"/>
                <a:cs typeface="Times New Roman" panose="02020603050405020304" pitchFamily="18" charset="0"/>
              </a:rPr>
              <a:t>TDD uses a single frequency band for both transmit and receive. </a:t>
            </a:r>
          </a:p>
          <a:p>
            <a:r>
              <a:rPr lang="en-US" dirty="0">
                <a:latin typeface="Times New Roman" panose="02020603050405020304" pitchFamily="18" charset="0"/>
                <a:cs typeface="Times New Roman" panose="02020603050405020304" pitchFamily="18" charset="0"/>
              </a:rPr>
              <a:t>Then it shares that band by assigning alternating time slots to transmit and receive operations. </a:t>
            </a:r>
          </a:p>
          <a:p>
            <a:r>
              <a:rPr lang="en-US" dirty="0">
                <a:latin typeface="Times New Roman" panose="02020603050405020304" pitchFamily="18" charset="0"/>
                <a:cs typeface="Times New Roman" panose="02020603050405020304" pitchFamily="18" charset="0"/>
              </a:rPr>
              <a:t>The information to be transmitted—whether it’s voice, video, or computer data—is in serial binary format. </a:t>
            </a:r>
          </a:p>
          <a:p>
            <a:r>
              <a:rPr lang="en-US" dirty="0">
                <a:latin typeface="Times New Roman" panose="02020603050405020304" pitchFamily="18" charset="0"/>
                <a:cs typeface="Times New Roman" panose="02020603050405020304" pitchFamily="18" charset="0"/>
              </a:rPr>
              <a:t>Each time slot may be 1 byte long or could be a frame of multiple bytes.</a:t>
            </a:r>
          </a:p>
        </p:txBody>
      </p:sp>
    </p:spTree>
    <p:extLst>
      <p:ext uri="{BB962C8B-B14F-4D97-AF65-F5344CB8AC3E}">
        <p14:creationId xmlns:p14="http://schemas.microsoft.com/office/powerpoint/2010/main" val="1996715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5865" y="3979463"/>
            <a:ext cx="10804481" cy="1323439"/>
          </a:xfrm>
          <a:prstGeom prst="rect">
            <a:avLst/>
          </a:prstGeom>
        </p:spPr>
        <p:txBody>
          <a:bodyPr wrap="square">
            <a:spAutoFit/>
          </a:bodyPr>
          <a:lstStyle/>
          <a:p>
            <a:r>
              <a:rPr lang="en-US" sz="2000" dirty="0">
                <a:solidFill>
                  <a:srgbClr val="233452"/>
                </a:solidFill>
                <a:latin typeface="-apple-system"/>
              </a:rPr>
              <a:t>In some TDD systems, the alternating time slots are of the same duration or have equal DL and UL times.</a:t>
            </a:r>
          </a:p>
          <a:p>
            <a:r>
              <a:rPr lang="en-US" sz="2000" dirty="0">
                <a:solidFill>
                  <a:srgbClr val="233452"/>
                </a:solidFill>
                <a:latin typeface="-apple-system"/>
              </a:rPr>
              <a:t> However, the system doesn’t have to be 50/50 symmetrical. The system can be asymmetrical as required.</a:t>
            </a:r>
            <a:endParaRPr lang="en-US" sz="2000" dirty="0"/>
          </a:p>
        </p:txBody>
      </p:sp>
      <p:sp>
        <p:nvSpPr>
          <p:cNvPr id="6" name="Rectangle 5"/>
          <p:cNvSpPr/>
          <p:nvPr/>
        </p:nvSpPr>
        <p:spPr>
          <a:xfrm>
            <a:off x="6394514" y="1044357"/>
            <a:ext cx="5178787" cy="1015663"/>
          </a:xfrm>
          <a:prstGeom prst="rect">
            <a:avLst/>
          </a:prstGeom>
        </p:spPr>
        <p:txBody>
          <a:bodyPr wrap="square">
            <a:spAutoFit/>
          </a:bodyPr>
          <a:lstStyle/>
          <a:p>
            <a:r>
              <a:rPr lang="en-US" sz="2000" dirty="0">
                <a:solidFill>
                  <a:srgbClr val="00B0F0"/>
                </a:solidFill>
                <a:latin typeface="-apple-system"/>
              </a:rPr>
              <a:t>TDD alternates the transmission and reception of station data over time.</a:t>
            </a:r>
          </a:p>
          <a:p>
            <a:r>
              <a:rPr lang="en-US" sz="2000" dirty="0">
                <a:solidFill>
                  <a:srgbClr val="00B0F0"/>
                </a:solidFill>
                <a:latin typeface="-apple-system"/>
              </a:rPr>
              <a:t> Time slots may be variable in length.</a:t>
            </a:r>
            <a:endParaRPr lang="en-US" sz="2000" dirty="0">
              <a:solidFill>
                <a:srgbClr val="00B0F0"/>
              </a:solidFill>
            </a:endParaRPr>
          </a:p>
        </p:txBody>
      </p:sp>
      <p:pic>
        <p:nvPicPr>
          <p:cNvPr id="8" name="Picture 7"/>
          <p:cNvPicPr>
            <a:picLocks noChangeAspect="1"/>
          </p:cNvPicPr>
          <p:nvPr/>
        </p:nvPicPr>
        <p:blipFill>
          <a:blip r:embed="rId2"/>
          <a:stretch>
            <a:fillRect/>
          </a:stretch>
        </p:blipFill>
        <p:spPr>
          <a:xfrm>
            <a:off x="757815" y="295809"/>
            <a:ext cx="5465564" cy="3348143"/>
          </a:xfrm>
          <a:prstGeom prst="rect">
            <a:avLst/>
          </a:prstGeom>
        </p:spPr>
      </p:pic>
    </p:spTree>
    <p:extLst>
      <p:ext uri="{BB962C8B-B14F-4D97-AF65-F5344CB8AC3E}">
        <p14:creationId xmlns:p14="http://schemas.microsoft.com/office/powerpoint/2010/main" val="39176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470" y="450376"/>
            <a:ext cx="10898875" cy="6114197"/>
          </a:xfrm>
        </p:spPr>
        <p:txBody>
          <a:bodyPr>
            <a:normAutofit/>
          </a:bodyPr>
          <a:lstStyle/>
          <a:p>
            <a:pPr algn="just"/>
            <a:r>
              <a:rPr lang="en-US" dirty="0">
                <a:latin typeface="Times New Roman" panose="02020603050405020304" pitchFamily="18" charset="0"/>
                <a:cs typeface="Times New Roman" panose="02020603050405020304" pitchFamily="18" charset="0"/>
              </a:rPr>
              <a:t>The real advantage of TDD is that it only </a:t>
            </a:r>
            <a:r>
              <a:rPr lang="en-US" dirty="0">
                <a:solidFill>
                  <a:srgbClr val="00B0F0"/>
                </a:solidFill>
                <a:latin typeface="Times New Roman" panose="02020603050405020304" pitchFamily="18" charset="0"/>
                <a:cs typeface="Times New Roman" panose="02020603050405020304" pitchFamily="18" charset="0"/>
              </a:rPr>
              <a:t>needs a single channel </a:t>
            </a:r>
            <a:r>
              <a:rPr lang="en-US" dirty="0">
                <a:latin typeface="Times New Roman" panose="02020603050405020304" pitchFamily="18" charset="0"/>
                <a:cs typeface="Times New Roman" panose="02020603050405020304" pitchFamily="18" charset="0"/>
              </a:rPr>
              <a:t>of frequency spectrum. </a:t>
            </a:r>
          </a:p>
          <a:p>
            <a:pPr algn="just"/>
            <a:r>
              <a:rPr lang="en-US" dirty="0">
                <a:latin typeface="Times New Roman" panose="02020603050405020304" pitchFamily="18" charset="0"/>
                <a:cs typeface="Times New Roman" panose="02020603050405020304" pitchFamily="18" charset="0"/>
              </a:rPr>
              <a:t>Furthermore, </a:t>
            </a:r>
            <a:r>
              <a:rPr lang="en-US" dirty="0">
                <a:solidFill>
                  <a:srgbClr val="00B0F0"/>
                </a:solidFill>
                <a:latin typeface="Times New Roman" panose="02020603050405020304" pitchFamily="18" charset="0"/>
                <a:cs typeface="Times New Roman" panose="02020603050405020304" pitchFamily="18" charset="0"/>
              </a:rPr>
              <a:t>no spectrum-wasteful </a:t>
            </a:r>
            <a:r>
              <a:rPr lang="en-US" dirty="0">
                <a:latin typeface="Times New Roman" panose="02020603050405020304" pitchFamily="18" charset="0"/>
                <a:cs typeface="Times New Roman" panose="02020603050405020304" pitchFamily="18" charset="0"/>
              </a:rPr>
              <a:t>guard bands or channel separations are needed. </a:t>
            </a:r>
          </a:p>
          <a:p>
            <a:pPr algn="just"/>
            <a:r>
              <a:rPr lang="en-US" dirty="0">
                <a:latin typeface="Times New Roman" panose="02020603050405020304" pitchFamily="18" charset="0"/>
                <a:cs typeface="Times New Roman" panose="02020603050405020304" pitchFamily="18" charset="0"/>
              </a:rPr>
              <a:t>The downside is that successful implementation of TDD needs </a:t>
            </a:r>
            <a:r>
              <a:rPr lang="en-US" dirty="0">
                <a:solidFill>
                  <a:srgbClr val="00B0F0"/>
                </a:solidFill>
                <a:latin typeface="Times New Roman" panose="02020603050405020304" pitchFamily="18" charset="0"/>
                <a:cs typeface="Times New Roman" panose="02020603050405020304" pitchFamily="18" charset="0"/>
              </a:rPr>
              <a:t>a very precise timing and synchronization system </a:t>
            </a:r>
            <a:r>
              <a:rPr lang="en-US" dirty="0">
                <a:latin typeface="Times New Roman" panose="02020603050405020304" pitchFamily="18" charset="0"/>
                <a:cs typeface="Times New Roman" panose="02020603050405020304" pitchFamily="18" charset="0"/>
              </a:rPr>
              <a:t>at both the transmitter and receiver to make sure time slots don’t overlap or otherwise interfere with one another.</a:t>
            </a:r>
          </a:p>
          <a:p>
            <a:pPr algn="just"/>
            <a:r>
              <a:rPr lang="en-US" dirty="0">
                <a:latin typeface="Times New Roman" panose="02020603050405020304" pitchFamily="18" charset="0"/>
                <a:cs typeface="Times New Roman" panose="02020603050405020304" pitchFamily="18" charset="0"/>
              </a:rPr>
              <a:t>Timing is often synched to precise </a:t>
            </a:r>
            <a:r>
              <a:rPr lang="en-US" dirty="0">
                <a:solidFill>
                  <a:srgbClr val="00B0F0"/>
                </a:solidFill>
                <a:latin typeface="Times New Roman" panose="02020603050405020304" pitchFamily="18" charset="0"/>
                <a:cs typeface="Times New Roman" panose="02020603050405020304" pitchFamily="18" charset="0"/>
              </a:rPr>
              <a:t>GPS-derived atomic clock standards</a:t>
            </a:r>
            <a:r>
              <a:rPr lang="en-US" dirty="0">
                <a:latin typeface="Times New Roman" panose="02020603050405020304" pitchFamily="18" charset="0"/>
                <a:cs typeface="Times New Roman" panose="02020603050405020304" pitchFamily="18" charset="0"/>
              </a:rPr>
              <a:t>. </a:t>
            </a:r>
          </a:p>
          <a:p>
            <a:pPr algn="just"/>
            <a:r>
              <a:rPr lang="en-US" dirty="0">
                <a:solidFill>
                  <a:srgbClr val="00B0F0"/>
                </a:solidFill>
                <a:latin typeface="Times New Roman" panose="02020603050405020304" pitchFamily="18" charset="0"/>
                <a:cs typeface="Times New Roman" panose="02020603050405020304" pitchFamily="18" charset="0"/>
              </a:rPr>
              <a:t>Guard times are also needed between time slots to prevent overlap</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 This time is generally equal to the send-receive turnaround time (transmit-receive switching time) and any transmission delays (latency) over the communications path.</a:t>
            </a:r>
          </a:p>
        </p:txBody>
      </p:sp>
    </p:spTree>
    <p:extLst>
      <p:ext uri="{BB962C8B-B14F-4D97-AF65-F5344CB8AC3E}">
        <p14:creationId xmlns:p14="http://schemas.microsoft.com/office/powerpoint/2010/main" val="90273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5BA03F-65C2-20D1-F219-79955730F196}"/>
              </a:ext>
            </a:extLst>
          </p:cNvPr>
          <p:cNvSpPr>
            <a:spLocks noGrp="1"/>
          </p:cNvSpPr>
          <p:nvPr>
            <p:ph type="title"/>
          </p:nvPr>
        </p:nvSpPr>
        <p:spPr>
          <a:xfrm>
            <a:off x="838200" y="365126"/>
            <a:ext cx="10515600" cy="726696"/>
          </a:xfrm>
        </p:spPr>
        <p:txBody>
          <a:bodyPr>
            <a:normAutofit/>
          </a:bodyPr>
          <a:lstStyle/>
          <a:p>
            <a:r>
              <a:rPr lang="en-US" sz="4000" dirty="0">
                <a:solidFill>
                  <a:srgbClr val="FF0000"/>
                </a:solidFill>
              </a:rPr>
              <a:t>Introduction to Wireless communication</a:t>
            </a:r>
            <a:endParaRPr lang="en-IN" sz="4000" dirty="0">
              <a:solidFill>
                <a:srgbClr val="FF0000"/>
              </a:solidFill>
            </a:endParaRPr>
          </a:p>
        </p:txBody>
      </p:sp>
      <p:sp>
        <p:nvSpPr>
          <p:cNvPr id="3" name="Content Placeholder 2">
            <a:extLst>
              <a:ext uri="{FF2B5EF4-FFF2-40B4-BE49-F238E27FC236}">
                <a16:creationId xmlns:a16="http://schemas.microsoft.com/office/drawing/2014/main" xmlns="" id="{2C45E1A9-4ECC-2B15-FCA1-278E7188F51E}"/>
              </a:ext>
            </a:extLst>
          </p:cNvPr>
          <p:cNvSpPr>
            <a:spLocks noGrp="1"/>
          </p:cNvSpPr>
          <p:nvPr>
            <p:ph idx="1"/>
          </p:nvPr>
        </p:nvSpPr>
        <p:spPr>
          <a:xfrm>
            <a:off x="349921" y="1347953"/>
            <a:ext cx="11212642" cy="4984607"/>
          </a:xfrm>
        </p:spPr>
        <p:txBody>
          <a:bodyPr>
            <a:normAutofit/>
          </a:bodyPr>
          <a:lstStyle/>
          <a:p>
            <a:r>
              <a:rPr lang="en-US" b="0" i="0" dirty="0">
                <a:solidFill>
                  <a:srgbClr val="273239"/>
                </a:solidFill>
                <a:effectLst/>
                <a:latin typeface="urw-din"/>
              </a:rPr>
              <a:t>Wireless communication takes places over free space through RF (radio frequency), one device, a </a:t>
            </a:r>
            <a:r>
              <a:rPr lang="en-US" b="1" i="0" dirty="0">
                <a:solidFill>
                  <a:srgbClr val="273239"/>
                </a:solidFill>
                <a:effectLst/>
                <a:latin typeface="urw-din"/>
              </a:rPr>
              <a:t>Transmitter, </a:t>
            </a:r>
            <a:r>
              <a:rPr lang="en-US" b="0" i="0" dirty="0">
                <a:solidFill>
                  <a:srgbClr val="273239"/>
                </a:solidFill>
                <a:effectLst/>
                <a:latin typeface="urw-din"/>
              </a:rPr>
              <a:t>sends signal to another device, a </a:t>
            </a:r>
            <a:r>
              <a:rPr lang="en-US" b="1" i="0" dirty="0">
                <a:solidFill>
                  <a:srgbClr val="273239"/>
                </a:solidFill>
                <a:effectLst/>
                <a:latin typeface="urw-din"/>
              </a:rPr>
              <a:t>Receiver</a:t>
            </a:r>
            <a:r>
              <a:rPr lang="en-US" b="0" i="0" dirty="0">
                <a:solidFill>
                  <a:srgbClr val="273239"/>
                </a:solidFill>
                <a:effectLst/>
                <a:latin typeface="urw-din"/>
              </a:rPr>
              <a:t>. </a:t>
            </a:r>
          </a:p>
          <a:p>
            <a:r>
              <a:rPr lang="en-US" b="0" i="0" dirty="0">
                <a:solidFill>
                  <a:srgbClr val="273239"/>
                </a:solidFill>
                <a:effectLst/>
                <a:latin typeface="urw-din"/>
              </a:rPr>
              <a:t>Two devices (transmitter and receiver) must use </a:t>
            </a:r>
            <a:r>
              <a:rPr lang="en-US" b="0" i="0" dirty="0">
                <a:solidFill>
                  <a:srgbClr val="FF0000"/>
                </a:solidFill>
                <a:effectLst/>
                <a:latin typeface="urw-din"/>
              </a:rPr>
              <a:t>same frequency </a:t>
            </a:r>
            <a:r>
              <a:rPr lang="en-US" b="0" i="0" dirty="0">
                <a:solidFill>
                  <a:srgbClr val="273239"/>
                </a:solidFill>
                <a:effectLst/>
                <a:latin typeface="urw-din"/>
              </a:rPr>
              <a:t>(or channel) to be able to communicate with each other.</a:t>
            </a:r>
          </a:p>
          <a:p>
            <a:r>
              <a:rPr lang="en-US" b="0" i="0" dirty="0">
                <a:solidFill>
                  <a:srgbClr val="273239"/>
                </a:solidFill>
                <a:effectLst/>
                <a:latin typeface="urw-din"/>
              </a:rPr>
              <a:t> If a large number of wireless devices communicate at same time, </a:t>
            </a:r>
            <a:r>
              <a:rPr lang="en-US" b="0" i="0" dirty="0">
                <a:solidFill>
                  <a:srgbClr val="FF0000"/>
                </a:solidFill>
                <a:effectLst/>
                <a:latin typeface="urw-din"/>
              </a:rPr>
              <a:t>radio frequency can cause interference </a:t>
            </a:r>
            <a:r>
              <a:rPr lang="en-US" b="0" i="0" dirty="0">
                <a:solidFill>
                  <a:srgbClr val="273239"/>
                </a:solidFill>
                <a:effectLst/>
                <a:latin typeface="urw-din"/>
              </a:rPr>
              <a:t>with each other.</a:t>
            </a:r>
          </a:p>
          <a:p>
            <a:endParaRPr lang="en-US" dirty="0">
              <a:solidFill>
                <a:srgbClr val="273239"/>
              </a:solidFill>
              <a:latin typeface="urw-din"/>
            </a:endParaRPr>
          </a:p>
          <a:p>
            <a:r>
              <a:rPr lang="en-US" b="0" i="0" dirty="0">
                <a:solidFill>
                  <a:srgbClr val="273239"/>
                </a:solidFill>
                <a:effectLst/>
                <a:latin typeface="urw-din"/>
              </a:rPr>
              <a:t> Interference increases as no of devices increases. </a:t>
            </a:r>
          </a:p>
          <a:p>
            <a:r>
              <a:rPr lang="en-US" b="0" i="0" dirty="0">
                <a:solidFill>
                  <a:srgbClr val="273239"/>
                </a:solidFill>
                <a:effectLst/>
                <a:latin typeface="urw-din"/>
              </a:rPr>
              <a:t>For effective use of media, all wireless devices operate in </a:t>
            </a:r>
            <a:r>
              <a:rPr lang="en-US" b="0" i="0" dirty="0">
                <a:solidFill>
                  <a:srgbClr val="FF0000"/>
                </a:solidFill>
                <a:effectLst/>
                <a:latin typeface="urw-din"/>
              </a:rPr>
              <a:t>half duplex mode to avoid collision or interference.</a:t>
            </a:r>
            <a:endParaRPr lang="en-IN" dirty="0">
              <a:solidFill>
                <a:srgbClr val="FF0000"/>
              </a:solidFill>
            </a:endParaRPr>
          </a:p>
        </p:txBody>
      </p:sp>
    </p:spTree>
    <p:extLst>
      <p:ext uri="{BB962C8B-B14F-4D97-AF65-F5344CB8AC3E}">
        <p14:creationId xmlns:p14="http://schemas.microsoft.com/office/powerpoint/2010/main" val="4291817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17120" y="1600202"/>
            <a:ext cx="4957763" cy="4525963"/>
          </a:xfrm>
          <a:noFill/>
        </p:spPr>
      </p:pic>
      <p:pic>
        <p:nvPicPr>
          <p:cNvPr id="931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09" y="92766"/>
            <a:ext cx="10481481" cy="676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53A645C-BC5E-4B99-ACA8-3965BBE3E161}"/>
              </a:ext>
            </a:extLst>
          </p:cNvPr>
          <p:cNvSpPr/>
          <p:nvPr/>
        </p:nvSpPr>
        <p:spPr>
          <a:xfrm>
            <a:off x="152400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78" name="Title 1">
            <a:extLst>
              <a:ext uri="{FF2B5EF4-FFF2-40B4-BE49-F238E27FC236}">
                <a16:creationId xmlns:a16="http://schemas.microsoft.com/office/drawing/2014/main" xmlns="" id="{5902EED3-C1ED-4685-80E2-5032BB5CD257}"/>
              </a:ext>
            </a:extLst>
          </p:cNvPr>
          <p:cNvSpPr>
            <a:spLocks noGrp="1" noChangeArrowheads="1"/>
          </p:cNvSpPr>
          <p:nvPr>
            <p:ph type="title"/>
          </p:nvPr>
        </p:nvSpPr>
        <p:spPr>
          <a:xfrm>
            <a:off x="2152650" y="365127"/>
            <a:ext cx="7886700" cy="572353"/>
          </a:xfrm>
        </p:spPr>
        <p:txBody>
          <a:bodyPr>
            <a:normAutofit fontScale="90000"/>
          </a:bodyPr>
          <a:lstStyle/>
          <a:p>
            <a:r>
              <a:rPr lang="en-IN" altLang="en-US" dirty="0">
                <a:latin typeface="Algerian" panose="04020705040A02060702" pitchFamily="82" charset="0"/>
              </a:rPr>
              <a:t>SELF Reflection</a:t>
            </a:r>
          </a:p>
        </p:txBody>
      </p:sp>
      <p:sp>
        <p:nvSpPr>
          <p:cNvPr id="24579" name="Date Placeholder 2">
            <a:extLst>
              <a:ext uri="{FF2B5EF4-FFF2-40B4-BE49-F238E27FC236}">
                <a16:creationId xmlns:a16="http://schemas.microsoft.com/office/drawing/2014/main" xmlns="" id="{212AE491-08FE-4C2F-8168-DDF4C851BB9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fld id="{DBC1DEBC-4373-4437-933C-943EAB908CE3}" type="datetime1">
              <a:rPr lang="en-US" altLang="en-US" sz="1400" b="0">
                <a:solidFill>
                  <a:srgbClr val="000000"/>
                </a:solidFill>
              </a:rPr>
              <a:pPr eaLnBrk="0" fontAlgn="base" hangingPunct="0">
                <a:spcBef>
                  <a:spcPct val="0"/>
                </a:spcBef>
                <a:spcAft>
                  <a:spcPct val="0"/>
                </a:spcAft>
                <a:buSzTx/>
                <a:buNone/>
                <a:defRPr/>
              </a:pPr>
              <a:t>1/23/2023</a:t>
            </a:fld>
            <a:endParaRPr lang="en-US" altLang="en-US" sz="1400" b="0">
              <a:solidFill>
                <a:srgbClr val="000000"/>
              </a:solidFill>
            </a:endParaRPr>
          </a:p>
        </p:txBody>
      </p:sp>
      <p:sp>
        <p:nvSpPr>
          <p:cNvPr id="24581" name="Slide Number Placeholder 4">
            <a:extLst>
              <a:ext uri="{FF2B5EF4-FFF2-40B4-BE49-F238E27FC236}">
                <a16:creationId xmlns:a16="http://schemas.microsoft.com/office/drawing/2014/main" xmlns="" id="{F09C55C1-3A0F-4C49-9659-D871972D7B0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endParaRPr lang="en-US" altLang="en-US" sz="1400" b="0">
              <a:solidFill>
                <a:srgbClr val="000000"/>
              </a:solidFill>
            </a:endParaRPr>
          </a:p>
        </p:txBody>
      </p:sp>
      <p:pic>
        <p:nvPicPr>
          <p:cNvPr id="24582" name="Picture 2">
            <a:extLst>
              <a:ext uri="{FF2B5EF4-FFF2-40B4-BE49-F238E27FC236}">
                <a16:creationId xmlns:a16="http://schemas.microsoft.com/office/drawing/2014/main" xmlns="" id="{705EB786-3C99-4D82-9631-71C96CAE0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810" y="1633620"/>
            <a:ext cx="2301709" cy="246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Box 5">
            <a:extLst>
              <a:ext uri="{FF2B5EF4-FFF2-40B4-BE49-F238E27FC236}">
                <a16:creationId xmlns:a16="http://schemas.microsoft.com/office/drawing/2014/main" xmlns="" id="{36E97A4B-EABC-496E-96DF-FC01078C7E64}"/>
              </a:ext>
            </a:extLst>
          </p:cNvPr>
          <p:cNvSpPr txBox="1">
            <a:spLocks noChangeArrowheads="1"/>
          </p:cNvSpPr>
          <p:nvPr/>
        </p:nvSpPr>
        <p:spPr bwMode="auto">
          <a:xfrm>
            <a:off x="4745833" y="1557340"/>
            <a:ext cx="5504725"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algn="just" eaLnBrk="0" fontAlgn="base" hangingPunct="0">
              <a:spcBef>
                <a:spcPct val="0"/>
              </a:spcBef>
              <a:spcAft>
                <a:spcPct val="0"/>
              </a:spcAft>
              <a:buSzTx/>
              <a:buNone/>
              <a:defRPr/>
            </a:pPr>
            <a:r>
              <a:rPr lang="en-IN" altLang="en-US" sz="2800" b="0" dirty="0">
                <a:solidFill>
                  <a:srgbClr val="000000"/>
                </a:solidFill>
                <a:latin typeface="Times New Roman" panose="02020603050405020304" pitchFamily="18" charset="0"/>
                <a:cs typeface="Times New Roman" panose="02020603050405020304" pitchFamily="18" charset="0"/>
              </a:rPr>
              <a:t>1.Does our Mobile phone need a duplexer? Give reasons for your answer</a:t>
            </a:r>
          </a:p>
          <a:p>
            <a:pPr algn="just" eaLnBrk="0" fontAlgn="base" hangingPunct="0">
              <a:spcBef>
                <a:spcPct val="0"/>
              </a:spcBef>
              <a:spcAft>
                <a:spcPct val="0"/>
              </a:spcAft>
              <a:buSzTx/>
              <a:buNone/>
              <a:defRPr/>
            </a:pPr>
            <a:r>
              <a:rPr lang="en-IN" altLang="en-US" sz="2800" b="0" dirty="0">
                <a:solidFill>
                  <a:srgbClr val="000000"/>
                </a:solidFill>
                <a:latin typeface="Times New Roman" panose="02020603050405020304" pitchFamily="18" charset="0"/>
                <a:cs typeface="Times New Roman" panose="02020603050405020304" pitchFamily="18" charset="0"/>
              </a:rPr>
              <a:t>2.Name 2 Technologies each using FDD and TDD.</a:t>
            </a:r>
          </a:p>
          <a:p>
            <a:pPr algn="just" eaLnBrk="0" fontAlgn="base" hangingPunct="0">
              <a:spcBef>
                <a:spcPct val="0"/>
              </a:spcBef>
              <a:spcAft>
                <a:spcPct val="0"/>
              </a:spcAft>
              <a:buSzTx/>
              <a:buNone/>
              <a:defRPr/>
            </a:pPr>
            <a:r>
              <a:rPr lang="en-IN" altLang="en-US" sz="2800" b="0" dirty="0">
                <a:solidFill>
                  <a:srgbClr val="000000"/>
                </a:solidFill>
                <a:latin typeface="Times New Roman" panose="02020603050405020304" pitchFamily="18" charset="0"/>
                <a:cs typeface="Times New Roman" panose="02020603050405020304" pitchFamily="18" charset="0"/>
              </a:rPr>
              <a:t>3.Is TDD going to be used in 5G?Discuss.</a:t>
            </a:r>
          </a:p>
        </p:txBody>
      </p:sp>
      <p:sp>
        <p:nvSpPr>
          <p:cNvPr id="24584" name="TextBox 6">
            <a:extLst>
              <a:ext uri="{FF2B5EF4-FFF2-40B4-BE49-F238E27FC236}">
                <a16:creationId xmlns:a16="http://schemas.microsoft.com/office/drawing/2014/main" xmlns="" id="{8A94A203-5F11-4C87-8637-DC0C68A86930}"/>
              </a:ext>
            </a:extLst>
          </p:cNvPr>
          <p:cNvSpPr txBox="1">
            <a:spLocks noChangeArrowheads="1"/>
          </p:cNvSpPr>
          <p:nvPr/>
        </p:nvSpPr>
        <p:spPr bwMode="auto">
          <a:xfrm>
            <a:off x="2152651" y="4051292"/>
            <a:ext cx="6280911"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endParaRPr lang="en-IN" altLang="en-US" b="0" dirty="0">
              <a:solidFill>
                <a:srgbClr val="000000"/>
              </a:solidFill>
            </a:endParaRPr>
          </a:p>
          <a:p>
            <a:pPr eaLnBrk="0" fontAlgn="base" hangingPunct="0">
              <a:spcBef>
                <a:spcPct val="0"/>
              </a:spcBef>
              <a:spcAft>
                <a:spcPct val="0"/>
              </a:spcAft>
              <a:buSzTx/>
              <a:buNone/>
              <a:defRPr/>
            </a:pPr>
            <a:endParaRPr lang="en-IN" altLang="en-US" b="0" dirty="0">
              <a:solidFill>
                <a:srgbClr val="000000"/>
              </a:solidFill>
            </a:endParaRPr>
          </a:p>
          <a:p>
            <a:pPr eaLnBrk="0" fontAlgn="base" hangingPunct="0">
              <a:spcBef>
                <a:spcPct val="0"/>
              </a:spcBef>
              <a:spcAft>
                <a:spcPct val="0"/>
              </a:spcAft>
              <a:buSzTx/>
              <a:buNone/>
              <a:defRPr/>
            </a:pPr>
            <a:r>
              <a:rPr lang="en-IN" altLang="en-US" sz="3200" b="0" dirty="0">
                <a:solidFill>
                  <a:srgbClr val="000000"/>
                </a:solidFill>
                <a:latin typeface="Times New Roman" panose="02020603050405020304" pitchFamily="18" charset="0"/>
                <a:cs typeface="Times New Roman" panose="02020603050405020304" pitchFamily="18" charset="0"/>
              </a:rPr>
              <a:t>Write these answers in your own course journal.</a:t>
            </a:r>
          </a:p>
        </p:txBody>
      </p:sp>
    </p:spTree>
    <p:extLst>
      <p:ext uri="{BB962C8B-B14F-4D97-AF65-F5344CB8AC3E}">
        <p14:creationId xmlns:p14="http://schemas.microsoft.com/office/powerpoint/2010/main" val="3436432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188" y="324183"/>
            <a:ext cx="10515600" cy="863174"/>
          </a:xfrm>
        </p:spPr>
        <p:txBody>
          <a:bodyPr>
            <a:normAutofit/>
          </a:bodyPr>
          <a:lstStyle/>
          <a:p>
            <a:r>
              <a:rPr lang="en-US" sz="3600" dirty="0">
                <a:solidFill>
                  <a:srgbClr val="C00000"/>
                </a:solidFill>
                <a:latin typeface="Heebo"/>
              </a:rPr>
              <a:t>Multiple Access Techniques</a:t>
            </a:r>
            <a:endParaRPr lang="en-US" sz="3600" dirty="0">
              <a:solidFill>
                <a:srgbClr val="C00000"/>
              </a:solidFill>
            </a:endParaRPr>
          </a:p>
        </p:txBody>
      </p:sp>
      <p:sp>
        <p:nvSpPr>
          <p:cNvPr id="3" name="Rectangle 2"/>
          <p:cNvSpPr/>
          <p:nvPr/>
        </p:nvSpPr>
        <p:spPr>
          <a:xfrm>
            <a:off x="606187" y="1436259"/>
            <a:ext cx="9943531" cy="4216539"/>
          </a:xfrm>
          <a:prstGeom prst="rect">
            <a:avLst/>
          </a:prstGeom>
        </p:spPr>
        <p:txBody>
          <a:bodyPr wrap="square">
            <a:spAutoFit/>
          </a:bodyPr>
          <a:lstStyle/>
          <a:p>
            <a:pPr algn="just"/>
            <a:r>
              <a:rPr lang="en-US" sz="2800" dirty="0">
                <a:solidFill>
                  <a:srgbClr val="C00000"/>
                </a:solidFill>
                <a:latin typeface="Nunito"/>
              </a:rPr>
              <a:t>Need:  </a:t>
            </a:r>
          </a:p>
          <a:p>
            <a:pPr algn="just"/>
            <a:r>
              <a:rPr lang="en-US" sz="2400" dirty="0">
                <a:solidFill>
                  <a:srgbClr val="000000"/>
                </a:solidFill>
                <a:latin typeface="Times New Roman" panose="02020603050405020304" pitchFamily="18" charset="0"/>
                <a:cs typeface="Times New Roman" panose="02020603050405020304" pitchFamily="18" charset="0"/>
              </a:rPr>
              <a:t>In wireless communication systems, it is often desirable to allow the subscriber to send information simultaneously from the mobile station to the base station while receiving information from the base station to the mobile station.</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dirty="0">
                <a:solidFill>
                  <a:srgbClr val="000000"/>
                </a:solidFill>
                <a:latin typeface="Times New Roman" panose="02020603050405020304" pitchFamily="18" charset="0"/>
                <a:cs typeface="Times New Roman" panose="02020603050405020304" pitchFamily="18" charset="0"/>
              </a:rPr>
              <a:t>A cellular system divides any given area into cells where a mobile unit in each cell communicates with a base station. </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dirty="0">
                <a:solidFill>
                  <a:srgbClr val="000000"/>
                </a:solidFill>
                <a:latin typeface="Times New Roman" panose="02020603050405020304" pitchFamily="18" charset="0"/>
                <a:cs typeface="Times New Roman" panose="02020603050405020304" pitchFamily="18" charset="0"/>
              </a:rPr>
              <a:t>The main aim in the cellular system design is to be able to </a:t>
            </a:r>
            <a:r>
              <a:rPr lang="en-US" sz="2400" b="1" dirty="0">
                <a:solidFill>
                  <a:srgbClr val="C00000"/>
                </a:solidFill>
                <a:latin typeface="Times New Roman" panose="02020603050405020304" pitchFamily="18" charset="0"/>
                <a:cs typeface="Times New Roman" panose="02020603050405020304" pitchFamily="18" charset="0"/>
              </a:rPr>
              <a:t>increase the capacity of the channel</a:t>
            </a:r>
            <a:r>
              <a:rPr lang="en-US" sz="2400" dirty="0">
                <a:solidFill>
                  <a:srgbClr val="000000"/>
                </a:solidFill>
                <a:latin typeface="Times New Roman" panose="02020603050405020304" pitchFamily="18" charset="0"/>
                <a:cs typeface="Times New Roman" panose="02020603050405020304" pitchFamily="18" charset="0"/>
              </a:rPr>
              <a:t>, i.e., to handle as many calls as possible in a given bandwidth with a sufficient level of quality of service</a:t>
            </a:r>
            <a:r>
              <a:rPr lang="en-US" dirty="0">
                <a:solidFill>
                  <a:srgbClr val="000000"/>
                </a:solidFill>
                <a:latin typeface="Nunito"/>
              </a:rPr>
              <a:t>.</a:t>
            </a:r>
            <a:endParaRPr lang="en-US" b="0" i="0" dirty="0">
              <a:solidFill>
                <a:srgbClr val="000000"/>
              </a:solidFill>
              <a:effectLst/>
              <a:latin typeface="Nunito"/>
            </a:endParaRPr>
          </a:p>
        </p:txBody>
      </p:sp>
    </p:spTree>
    <p:extLst>
      <p:ext uri="{BB962C8B-B14F-4D97-AF65-F5344CB8AC3E}">
        <p14:creationId xmlns:p14="http://schemas.microsoft.com/office/powerpoint/2010/main" val="391332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797" y="1140220"/>
            <a:ext cx="10304059" cy="5380244"/>
          </a:xfrm>
        </p:spPr>
        <p:txBody>
          <a:bodyPr>
            <a:normAutofit/>
          </a:bodyPr>
          <a:lstStyle/>
          <a:p>
            <a:pPr lvl="1" algn="just" eaLnBrk="1" hangingPunct="1">
              <a:buFont typeface="Wingdings" panose="05000000000000000000" pitchFamily="2" charset="2"/>
              <a:buChar char="v"/>
              <a:defRPr/>
            </a:pPr>
            <a:r>
              <a:rPr lang="en-US" altLang="zh-CN" sz="3200" dirty="0">
                <a:latin typeface="Times New Roman" panose="02020603050405020304" pitchFamily="18" charset="0"/>
                <a:cs typeface="Times New Roman" panose="02020603050405020304" pitchFamily="18" charset="0"/>
              </a:rPr>
              <a:t> Frequency division multiple access (FDMA)</a:t>
            </a:r>
          </a:p>
          <a:p>
            <a:pPr lvl="2" algn="just" eaLnBrk="1" hangingPunct="1">
              <a:buFont typeface="Wingdings" panose="05000000000000000000" pitchFamily="2" charset="2"/>
              <a:buChar char="v"/>
              <a:defRPr/>
            </a:pPr>
            <a:r>
              <a:rPr lang="en-US" altLang="zh-CN" sz="3200" dirty="0">
                <a:latin typeface="Times New Roman" panose="02020603050405020304" pitchFamily="18" charset="0"/>
                <a:cs typeface="Times New Roman" panose="02020603050405020304" pitchFamily="18" charset="0"/>
              </a:rPr>
              <a:t>Time division multiple access (TDMA)</a:t>
            </a:r>
          </a:p>
          <a:p>
            <a:pPr lvl="2" algn="just" eaLnBrk="1" hangingPunct="1">
              <a:buFont typeface="Wingdings" panose="05000000000000000000" pitchFamily="2" charset="2"/>
              <a:buChar char="v"/>
              <a:defRPr/>
            </a:pPr>
            <a:r>
              <a:rPr lang="en-US" altLang="zh-CN" sz="3200" dirty="0">
                <a:latin typeface="Times New Roman" panose="02020603050405020304" pitchFamily="18" charset="0"/>
                <a:cs typeface="Times New Roman" panose="02020603050405020304" pitchFamily="18" charset="0"/>
              </a:rPr>
              <a:t>Spread spectrum multiple access (SSMA) : </a:t>
            </a:r>
          </a:p>
          <a:p>
            <a:pPr marL="914400" lvl="2" indent="0" algn="just">
              <a:buNone/>
              <a:defRPr/>
            </a:pPr>
            <a:r>
              <a:rPr lang="en-US" altLang="zh-CN" sz="3200" dirty="0">
                <a:latin typeface="Times New Roman" panose="02020603050405020304" pitchFamily="18" charset="0"/>
                <a:cs typeface="Times New Roman" panose="02020603050405020304" pitchFamily="18" charset="0"/>
              </a:rPr>
              <a:t>    e.g. Code division multiple access (CDMA)</a:t>
            </a:r>
          </a:p>
          <a:p>
            <a:pPr lvl="2" algn="just" eaLnBrk="1" hangingPunct="1">
              <a:buFont typeface="Wingdings" panose="05000000000000000000" pitchFamily="2" charset="2"/>
              <a:buChar char="v"/>
              <a:defRPr/>
            </a:pPr>
            <a:r>
              <a:rPr lang="en-US" altLang="zh-CN" sz="3200" dirty="0">
                <a:latin typeface="Times New Roman" panose="02020603050405020304" pitchFamily="18" charset="0"/>
                <a:cs typeface="Times New Roman" panose="02020603050405020304" pitchFamily="18" charset="0"/>
              </a:rPr>
              <a:t>Space division multiple access (SDMA)</a:t>
            </a:r>
          </a:p>
          <a:p>
            <a:pPr lvl="2" algn="just" eaLnBrk="1" hangingPunct="1">
              <a:buFont typeface="Wingdings" panose="05000000000000000000" pitchFamily="2" charset="2"/>
              <a:buChar char="v"/>
              <a:defRPr/>
            </a:pPr>
            <a:endParaRPr lang="en-US" altLang="zh-CN" sz="3200" dirty="0">
              <a:latin typeface="Times New Roman" panose="02020603050405020304" pitchFamily="18" charset="0"/>
              <a:cs typeface="Times New Roman" panose="02020603050405020304" pitchFamily="18" charset="0"/>
            </a:endParaRPr>
          </a:p>
          <a:p>
            <a:pPr marL="514350" indent="-514350" algn="just">
              <a:buFont typeface="Wingdings" pitchFamily="2" charset="2"/>
              <a:buChar char="Ø"/>
              <a:defRPr/>
            </a:pPr>
            <a:r>
              <a:rPr lang="en-US" sz="3200" dirty="0"/>
              <a:t>Depending on how the </a:t>
            </a:r>
            <a:r>
              <a:rPr lang="en-US" sz="3200" dirty="0">
                <a:solidFill>
                  <a:srgbClr val="C00000"/>
                </a:solidFill>
              </a:rPr>
              <a:t>available bandwidth </a:t>
            </a:r>
            <a:r>
              <a:rPr lang="en-US" sz="3200" dirty="0"/>
              <a:t>is allocated to the users, these techniques can be classified as </a:t>
            </a:r>
            <a:endParaRPr lang="en-US" sz="3200" dirty="0">
              <a:latin typeface="Times New Roman" panose="02020603050405020304" pitchFamily="18" charset="0"/>
              <a:cs typeface="Times New Roman" panose="02020603050405020304" pitchFamily="18" charset="0"/>
            </a:endParaRPr>
          </a:p>
          <a:p>
            <a:pPr marL="514350" indent="-514350" algn="just">
              <a:buFont typeface="+mj-lt"/>
              <a:buAutoNum type="alphaUcPeriod"/>
              <a:defRPr/>
            </a:pPr>
            <a:r>
              <a:rPr lang="en-US" sz="3200" dirty="0">
                <a:latin typeface="Times New Roman" panose="02020603050405020304" pitchFamily="18" charset="0"/>
                <a:cs typeface="Times New Roman" panose="02020603050405020304" pitchFamily="18" charset="0"/>
              </a:rPr>
              <a:t>Wideband system</a:t>
            </a:r>
          </a:p>
          <a:p>
            <a:pPr marL="514350" indent="-514350" algn="just">
              <a:buFont typeface="+mj-lt"/>
              <a:buAutoNum type="alphaUcPeriod"/>
              <a:defRPr/>
            </a:pPr>
            <a:r>
              <a:rPr lang="en-US" sz="3200" dirty="0">
                <a:latin typeface="Times New Roman" panose="02020603050405020304" pitchFamily="18" charset="0"/>
                <a:cs typeface="Times New Roman" panose="02020603050405020304" pitchFamily="18" charset="0"/>
              </a:rPr>
              <a:t>Narrowband system </a:t>
            </a:r>
          </a:p>
          <a:p>
            <a:pPr lvl="1" algn="just" eaLnBrk="1" hangingPunct="1">
              <a:defRPr/>
            </a:pPr>
            <a:endParaRPr lang="en-US" altLang="zh-CN" sz="3200" dirty="0"/>
          </a:p>
          <a:p>
            <a:pPr algn="just">
              <a:defRPr/>
            </a:pPr>
            <a:endParaRPr lang="en-US" sz="3200" dirty="0"/>
          </a:p>
        </p:txBody>
      </p:sp>
      <p:sp>
        <p:nvSpPr>
          <p:cNvPr id="94211" name="Rectangle 2"/>
          <p:cNvSpPr>
            <a:spLocks noGrp="1" noChangeArrowheads="1"/>
          </p:cNvSpPr>
          <p:nvPr>
            <p:ph type="title"/>
          </p:nvPr>
        </p:nvSpPr>
        <p:spPr>
          <a:xfrm>
            <a:off x="846161" y="205409"/>
            <a:ext cx="10563367" cy="730250"/>
          </a:xfrm>
        </p:spPr>
        <p:txBody>
          <a:bodyPr>
            <a:normAutofit fontScale="90000"/>
          </a:bodyPr>
          <a:lstStyle/>
          <a:p>
            <a:r>
              <a:rPr lang="en-US" sz="3200" dirty="0">
                <a:solidFill>
                  <a:srgbClr val="C00000"/>
                </a:solidFill>
              </a:rPr>
              <a:t>There are several different ways to allow access to the channel. These includes mainly the following −</a:t>
            </a:r>
            <a:endParaRPr lang="en-US" altLang="zh-CN" sz="32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657C449-7E4C-4E04-8146-D983E179787F}"/>
              </a:ext>
            </a:extLst>
          </p:cNvPr>
          <p:cNvSpPr/>
          <p:nvPr/>
        </p:nvSpPr>
        <p:spPr>
          <a:xfrm>
            <a:off x="259308" y="1185001"/>
            <a:ext cx="6578220" cy="567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234" name="Title 1"/>
          <p:cNvSpPr>
            <a:spLocks noGrp="1"/>
          </p:cNvSpPr>
          <p:nvPr>
            <p:ph type="title"/>
          </p:nvPr>
        </p:nvSpPr>
        <p:spPr>
          <a:xfrm>
            <a:off x="544674" y="153005"/>
            <a:ext cx="8188657" cy="765244"/>
          </a:xfrm>
        </p:spPr>
        <p:txBody>
          <a:bodyPr>
            <a:normAutofit/>
          </a:bodyPr>
          <a:lstStyle/>
          <a:p>
            <a:pPr eaLnBrk="1" hangingPunct="1"/>
            <a:r>
              <a:rPr lang="en-US" altLang="en-US" sz="3600" b="1" dirty="0">
                <a:solidFill>
                  <a:srgbClr val="C00000"/>
                </a:solidFill>
                <a:latin typeface="Times New Roman" panose="02020603050405020304" pitchFamily="18" charset="0"/>
                <a:cs typeface="Times New Roman" panose="02020603050405020304" pitchFamily="18" charset="0"/>
              </a:rPr>
              <a:t>Narrowband &amp; wideband System</a:t>
            </a:r>
          </a:p>
        </p:txBody>
      </p:sp>
      <p:pic>
        <p:nvPicPr>
          <p:cNvPr id="9523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308" y="1273919"/>
            <a:ext cx="6262742" cy="5495164"/>
          </a:xfrm>
          <a:noFill/>
        </p:spPr>
      </p:pic>
      <p:sp>
        <p:nvSpPr>
          <p:cNvPr id="3" name="Rectangle 2"/>
          <p:cNvSpPr/>
          <p:nvPr/>
        </p:nvSpPr>
        <p:spPr>
          <a:xfrm>
            <a:off x="7257792" y="1397843"/>
            <a:ext cx="4602113" cy="1323439"/>
          </a:xfrm>
          <a:prstGeom prst="rect">
            <a:avLst/>
          </a:prstGeom>
        </p:spPr>
        <p:txBody>
          <a:bodyPr wrap="square">
            <a:spAutoFit/>
          </a:bodyPr>
          <a:lstStyle/>
          <a:p>
            <a:pPr algn="just"/>
            <a:r>
              <a:rPr lang="en-US" sz="2000" dirty="0">
                <a:solidFill>
                  <a:srgbClr val="C00000"/>
                </a:solidFill>
                <a:latin typeface="Nunito"/>
              </a:rPr>
              <a:t>Systems operating with channels substantially narrower than the coherence bandwidth are called as Narrow band systems</a:t>
            </a:r>
            <a:endParaRPr lang="en-US" sz="2000" dirty="0">
              <a:solidFill>
                <a:srgbClr val="C00000"/>
              </a:solidFill>
            </a:endParaRPr>
          </a:p>
        </p:txBody>
      </p:sp>
      <p:sp>
        <p:nvSpPr>
          <p:cNvPr id="4" name="Rectangle 3"/>
          <p:cNvSpPr/>
          <p:nvPr/>
        </p:nvSpPr>
        <p:spPr>
          <a:xfrm>
            <a:off x="7133230" y="4021501"/>
            <a:ext cx="5058770" cy="1323439"/>
          </a:xfrm>
          <a:prstGeom prst="rect">
            <a:avLst/>
          </a:prstGeom>
        </p:spPr>
        <p:txBody>
          <a:bodyPr wrap="square">
            <a:spAutoFit/>
          </a:bodyPr>
          <a:lstStyle/>
          <a:p>
            <a:pPr algn="just"/>
            <a:r>
              <a:rPr lang="en-US" sz="2000" dirty="0">
                <a:solidFill>
                  <a:srgbClr val="C00000"/>
                </a:solidFill>
                <a:latin typeface="Nunito"/>
              </a:rPr>
              <a:t>In wideband systems, the transmission bandwidth of a single channel is much larger than the coherence bandwidth of the channel.</a:t>
            </a:r>
            <a:endParaRPr lang="en-US" sz="2000" dirty="0">
              <a:solidFill>
                <a:srgbClr val="C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1883570" y="307977"/>
            <a:ext cx="6447235" cy="593173"/>
          </a:xfrm>
        </p:spPr>
        <p:txBody>
          <a:bodyPr>
            <a:normAutofit fontScale="90000"/>
          </a:bodyPr>
          <a:lstStyle/>
          <a:p>
            <a:r>
              <a:rPr lang="en-US" altLang="en-US" b="1" dirty="0">
                <a:solidFill>
                  <a:srgbClr val="C00000"/>
                </a:solidFill>
                <a:latin typeface="Times New Roman" panose="02020603050405020304" pitchFamily="18" charset="0"/>
                <a:cs typeface="Times New Roman" panose="02020603050405020304" pitchFamily="18" charset="0"/>
              </a:rPr>
              <a:t>FDMA</a:t>
            </a:r>
            <a:endParaRPr lang="en-US" altLang="en-US" b="1" dirty="0">
              <a:solidFill>
                <a:srgbClr val="C00000"/>
              </a:solidFill>
            </a:endParaRPr>
          </a:p>
        </p:txBody>
      </p:sp>
      <p:sp>
        <p:nvSpPr>
          <p:cNvPr id="98307" name="Content Placeholder 2"/>
          <p:cNvSpPr>
            <a:spLocks noGrp="1"/>
          </p:cNvSpPr>
          <p:nvPr>
            <p:ph idx="1"/>
          </p:nvPr>
        </p:nvSpPr>
        <p:spPr>
          <a:xfrm>
            <a:off x="1" y="901148"/>
            <a:ext cx="7219124" cy="2470150"/>
          </a:xfrm>
        </p:spPr>
        <p:txBody>
          <a:bodyPr>
            <a:noAutofit/>
          </a:bodyPr>
          <a:lstStyle/>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Implemented in narrowband systems.</a:t>
            </a:r>
          </a:p>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All channels in a cell are available to all the mobiles. </a:t>
            </a:r>
          </a:p>
          <a:p>
            <a:pPr algn="just" eaLnBrk="1" hangingPunct="1">
              <a:lnSpc>
                <a:spcPct val="150000"/>
              </a:lnSpc>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Channel assignment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first-come first- served basis.</a:t>
            </a:r>
          </a:p>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Guard bands allow for imperfect filters and oscillators and can be used to minimize adjacent channel interference.</a:t>
            </a:r>
          </a:p>
          <a:p>
            <a:pPr algn="just"/>
            <a:endParaRPr lang="en-US"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983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662" y="4591150"/>
            <a:ext cx="5367143" cy="211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5874" y="415887"/>
            <a:ext cx="3930950" cy="417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1827299" y="2"/>
            <a:ext cx="6447234" cy="720725"/>
          </a:xfrm>
        </p:spPr>
        <p:txBody>
          <a:bodyPr>
            <a:norm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Features of FDMA</a:t>
            </a:r>
          </a:p>
        </p:txBody>
      </p:sp>
      <p:sp>
        <p:nvSpPr>
          <p:cNvPr id="99331" name="Content Placeholder 2"/>
          <p:cNvSpPr>
            <a:spLocks noGrp="1"/>
          </p:cNvSpPr>
          <p:nvPr>
            <p:ph idx="1"/>
          </p:nvPr>
        </p:nvSpPr>
        <p:spPr>
          <a:xfrm>
            <a:off x="327545" y="720727"/>
            <a:ext cx="11477768" cy="4065588"/>
          </a:xfrm>
        </p:spPr>
        <p:txBody>
          <a:bodyPr>
            <a:noAutofit/>
          </a:bodyPr>
          <a:lstStyle/>
          <a:p>
            <a:pPr algn="just">
              <a:lnSpc>
                <a:spcPct val="150000"/>
              </a:lnSpc>
            </a:pPr>
            <a:r>
              <a:rPr lang="en-US" altLang="zh-CN" sz="2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Carries only </a:t>
            </a:r>
            <a:r>
              <a:rPr lang="en-US" altLang="zh-CN" sz="2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one phone circuit at a time-</a:t>
            </a:r>
            <a:r>
              <a:rPr lang="en-US" sz="2600" dirty="0"/>
              <a:t>FDMA allots a different sub-band of frequency to each different user to access the network.</a:t>
            </a:r>
            <a:r>
              <a:rPr lang="en-US" altLang="zh-CN" sz="2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p>
          <a:p>
            <a:pPr algn="just" eaLnBrk="1" hangingPunct="1">
              <a:lnSpc>
                <a:spcPct val="150000"/>
              </a:lnSpc>
            </a:pPr>
            <a:r>
              <a:rPr lang="en-US" altLang="zh-CN" sz="2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wasted resource</a:t>
            </a:r>
            <a:r>
              <a:rPr lang="en-US" altLang="zh-CN" sz="2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If FDMA channels are not in use, then it sits idle and cannot be used by other users to increase or shared capacity. </a:t>
            </a:r>
          </a:p>
          <a:p>
            <a:pPr algn="just" eaLnBrk="1" hangingPunct="1">
              <a:lnSpc>
                <a:spcPct val="150000"/>
              </a:lnSpc>
            </a:pPr>
            <a:r>
              <a:rPr lang="en-US" altLang="zh-CN" sz="2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Continuous transmission </a:t>
            </a:r>
            <a:r>
              <a:rPr lang="en-US" altLang="zh-CN" sz="2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after the assignment of a voice channel BS and mobile transmit continuously and simultaneously.</a:t>
            </a:r>
          </a:p>
          <a:p>
            <a:pPr algn="just" eaLnBrk="1" hangingPunct="1">
              <a:lnSpc>
                <a:spcPct val="150000"/>
              </a:lnSpc>
            </a:pPr>
            <a:r>
              <a:rPr lang="en-US" altLang="zh-CN" sz="2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Narrow bandwidth </a:t>
            </a:r>
            <a:r>
              <a:rPr lang="en-US" altLang="zh-CN" sz="2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Analog cellular systems use 25-30 kHz.</a:t>
            </a:r>
          </a:p>
          <a:p>
            <a:pPr algn="just" eaLnBrk="1" hangingPunct="1">
              <a:lnSpc>
                <a:spcPct val="150000"/>
              </a:lnSpc>
            </a:pPr>
            <a:r>
              <a:rPr lang="en-US" altLang="zh-CN" sz="2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Low ISI </a:t>
            </a:r>
            <a:r>
              <a:rPr lang="en-US" altLang="zh-CN" sz="2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Symbol time is large compared to average delay spread. No equalizer is required</a:t>
            </a:r>
            <a:endParaRPr lang="en-US" altLang="en-US" sz="2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1768182" y="192778"/>
            <a:ext cx="6447234" cy="647700"/>
          </a:xfrm>
        </p:spPr>
        <p:txBody>
          <a:bodyPr>
            <a:normAutofit fontScale="90000"/>
          </a:bodyPr>
          <a:lstStyle/>
          <a:p>
            <a:r>
              <a:rPr lang="en-US" altLang="en-US" b="1" dirty="0">
                <a:solidFill>
                  <a:srgbClr val="C00000"/>
                </a:solidFill>
                <a:latin typeface="Times New Roman" panose="02020603050405020304" pitchFamily="18" charset="0"/>
                <a:cs typeface="Times New Roman" panose="02020603050405020304" pitchFamily="18" charset="0"/>
              </a:rPr>
              <a:t>Features of FDMA</a:t>
            </a:r>
            <a:endParaRPr lang="en-US" altLang="en-US" dirty="0">
              <a:solidFill>
                <a:srgbClr val="C00000"/>
              </a:solidFill>
            </a:endParaRPr>
          </a:p>
        </p:txBody>
      </p:sp>
      <p:sp>
        <p:nvSpPr>
          <p:cNvPr id="100355" name="Content Placeholder 2"/>
          <p:cNvSpPr>
            <a:spLocks noGrp="1"/>
          </p:cNvSpPr>
          <p:nvPr>
            <p:ph idx="1"/>
          </p:nvPr>
        </p:nvSpPr>
        <p:spPr>
          <a:xfrm>
            <a:off x="286603" y="1118774"/>
            <a:ext cx="10809027" cy="3881438"/>
          </a:xfrm>
        </p:spPr>
        <p:txBody>
          <a:bodyPr>
            <a:noAutofit/>
          </a:bodyPr>
          <a:lstStyle/>
          <a:p>
            <a:pPr algn="just" eaLnBrk="1" hangingPunct="1">
              <a:lnSpc>
                <a:spcPct val="150000"/>
              </a:lnSpc>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Low overhead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fewer bits need for overhead purpose (such as synchronization and framing bits) to be dedicated compared to TDMA channels.</a:t>
            </a:r>
          </a:p>
          <a:p>
            <a:pPr algn="just" eaLnBrk="1" hangingPunct="1">
              <a:lnSpc>
                <a:spcPct val="150000"/>
              </a:lnSpc>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higher cell site system costs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:as compared to TDMA because of single channel per carrier design and need to use costly bandpass filters (to eliminate spurious radiation at BS)</a:t>
            </a:r>
          </a:p>
          <a:p>
            <a:pPr algn="just" eaLnBrk="1" hangingPunct="1">
              <a:lnSpc>
                <a:spcPct val="150000"/>
              </a:lnSpc>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Use of duplexer</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since both the transmitter and receiver operate at the same time it increases cost of mobile and BSs.</a:t>
            </a:r>
          </a:p>
          <a:p>
            <a:pPr algn="just" eaLnBrk="1" hangingPunct="1">
              <a:lnSpc>
                <a:spcPct val="150000"/>
              </a:lnSpc>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Tight RF filtering</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to minimize adjacent channel interference</a:t>
            </a:r>
          </a:p>
          <a:p>
            <a:pPr algn="just" eaLnBrk="1" hangingPunct="1">
              <a:lnSpc>
                <a:spcPct val="90000"/>
              </a:lnSpc>
            </a:pP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algn="just" eaLnBrk="1" hangingPunct="1">
              <a:lnSpc>
                <a:spcPct val="90000"/>
              </a:lnSpc>
            </a:pP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xfrm>
            <a:off x="1897391" y="286854"/>
            <a:ext cx="6172200" cy="647700"/>
          </a:xfrm>
        </p:spPr>
        <p:txBody>
          <a:bodyPr>
            <a:normAutofit fontScale="90000"/>
          </a:bodyPr>
          <a:lstStyle/>
          <a:p>
            <a:r>
              <a:rPr lang="en-US" altLang="zh-CN"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Nonlinear effects in FDMA</a:t>
            </a:r>
            <a:r>
              <a:rPr lang="en-US" altLang="zh-CN" b="1" dirty="0">
                <a:latin typeface="Times New Roman" panose="02020603050405020304" pitchFamily="18" charset="0"/>
                <a:ea typeface="SimSun" panose="02010600030101010101" pitchFamily="2" charset="-122"/>
                <a:cs typeface="Times New Roman" panose="02020603050405020304" pitchFamily="18" charset="0"/>
              </a:rPr>
              <a:t/>
            </a:r>
            <a:br>
              <a:rPr lang="en-US" altLang="zh-CN" b="1" dirty="0">
                <a:latin typeface="Times New Roman" panose="02020603050405020304" pitchFamily="18" charset="0"/>
                <a:ea typeface="SimSun" panose="02010600030101010101" pitchFamily="2" charset="-122"/>
                <a:cs typeface="Times New Roman" panose="02020603050405020304" pitchFamily="18" charset="0"/>
              </a:rPr>
            </a:br>
            <a:endParaRPr lang="en-US" altLang="en-US"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1379" name="Content Placeholder 2"/>
          <p:cNvSpPr>
            <a:spLocks noGrp="1"/>
          </p:cNvSpPr>
          <p:nvPr>
            <p:ph idx="1"/>
          </p:nvPr>
        </p:nvSpPr>
        <p:spPr>
          <a:xfrm>
            <a:off x="259307" y="827226"/>
            <a:ext cx="10795379" cy="4210050"/>
          </a:xfrm>
        </p:spPr>
        <p:txBody>
          <a:bodyPr>
            <a:noAutofit/>
          </a:bodyPr>
          <a:lstStyle/>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Many channels share the same antenna at the BS. </a:t>
            </a:r>
          </a:p>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The power amplifiers or the power combiners, when operated at or near saturation for maximum power efficiency, are nonlinear.</a:t>
            </a:r>
          </a:p>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The nonlinearities cause signal spreading in frequency domain and  generate </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inter-modulation(IM)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frequencies.</a:t>
            </a:r>
          </a:p>
          <a:p>
            <a:pPr lvl="1" algn="just" eaLnBrk="1" hangingPunct="1">
              <a:lnSpc>
                <a:spcPct val="150000"/>
              </a:lnSpc>
            </a:pPr>
            <a:r>
              <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IM</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generation of undesirable RF harmonics</a:t>
            </a:r>
          </a:p>
          <a:p>
            <a:pPr lvl="1" algn="just" eaLnBrk="1" hangingPunct="1">
              <a:lnSpc>
                <a:spcPct val="150000"/>
              </a:lnSpc>
            </a:pP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Harmonics generated </a:t>
            </a:r>
            <a:r>
              <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outside</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the mobile radio band: cause interference to </a:t>
            </a:r>
            <a:r>
              <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adjacent services</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p>
          <a:p>
            <a:pPr lvl="1" algn="just" eaLnBrk="1" hangingPunct="1">
              <a:lnSpc>
                <a:spcPct val="150000"/>
              </a:lnSpc>
            </a:pP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Undesirable harmonics present </a:t>
            </a:r>
            <a:r>
              <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inside</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the band: cause interference to </a:t>
            </a:r>
            <a:r>
              <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other users in the wireless system</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p>
          <a:p>
            <a:pPr algn="just"/>
            <a:endParaRPr lang="en-US"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232" y="515438"/>
            <a:ext cx="11294660" cy="6035487"/>
          </a:xfrm>
        </p:spPr>
        <p:txBody>
          <a:bodyPr>
            <a:normAutofit fontScale="92500" lnSpcReduction="10000"/>
          </a:bodyPr>
          <a:lstStyle/>
          <a:p>
            <a:r>
              <a:rPr lang="en-US" dirty="0"/>
              <a:t>The first US analog cellular system, the Advanced Mobile Phone System (AMPS), is based on FDMA/FDD. </a:t>
            </a:r>
          </a:p>
          <a:p>
            <a:r>
              <a:rPr lang="en-US" dirty="0"/>
              <a:t>A single user occupies a single channel while the call is in progress, and the single channel is actually two simplex channels which are frequency duplexed with a 45 MHz split. </a:t>
            </a:r>
          </a:p>
          <a:p>
            <a:r>
              <a:rPr lang="en-US" dirty="0"/>
              <a:t>When a call is completed, or when a handoff occurs, the channel is vacated so that another mobile subscriber may use it. </a:t>
            </a:r>
          </a:p>
          <a:p>
            <a:r>
              <a:rPr lang="en-US" dirty="0"/>
              <a:t>Multiple or simultaneous users are accommodated in AMPS by giving each user a unique channel. </a:t>
            </a:r>
          </a:p>
          <a:p>
            <a:r>
              <a:rPr lang="en-US" dirty="0"/>
              <a:t>Voice signals are sent on the forward channel from the base station to mobile unit, and on the reverse channel from the mobile unit to the base station.</a:t>
            </a:r>
          </a:p>
          <a:p>
            <a:r>
              <a:rPr lang="en-US" dirty="0"/>
              <a:t> In AMPS, analog narrowband frequency modulation (NBFM) is used to modulate the carrier. </a:t>
            </a:r>
          </a:p>
          <a:p>
            <a:r>
              <a:rPr lang="en-US" dirty="0"/>
              <a:t>The number of channels that can be simultaneously supported in a FDMA system is given by:</a:t>
            </a:r>
          </a:p>
        </p:txBody>
      </p:sp>
    </p:spTree>
    <p:extLst>
      <p:ext uri="{BB962C8B-B14F-4D97-AF65-F5344CB8AC3E}">
        <p14:creationId xmlns:p14="http://schemas.microsoft.com/office/powerpoint/2010/main" val="3327907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ghtbox">
            <a:extLst>
              <a:ext uri="{FF2B5EF4-FFF2-40B4-BE49-F238E27FC236}">
                <a16:creationId xmlns:a16="http://schemas.microsoft.com/office/drawing/2014/main" xmlns="" id="{8D8940D8-1AAE-EDA8-794A-82EFDBCC7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09" y="1"/>
            <a:ext cx="9311780" cy="21735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xmlns="" id="{1D69AAF7-6A3A-5A07-F789-FA48DC2AF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9" y="2339873"/>
            <a:ext cx="9867821" cy="2519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ghtbox">
            <a:extLst>
              <a:ext uri="{FF2B5EF4-FFF2-40B4-BE49-F238E27FC236}">
                <a16:creationId xmlns:a16="http://schemas.microsoft.com/office/drawing/2014/main" xmlns="" id="{98B15471-BEB8-FF2B-B028-B7E66DDCF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11" y="4859626"/>
            <a:ext cx="11039475" cy="2085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95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1462812" y="163775"/>
            <a:ext cx="7886700" cy="655091"/>
          </a:xfrm>
        </p:spPr>
        <p:txBody>
          <a:bodyPr>
            <a:normAutofit fontScale="90000"/>
          </a:bodyPr>
          <a:lstStyle/>
          <a:p>
            <a:r>
              <a:rPr lang="en-US" altLang="en-US" b="1" dirty="0">
                <a:solidFill>
                  <a:srgbClr val="C00000"/>
                </a:solidFill>
                <a:latin typeface="Times New Roman" panose="02020603050405020304" pitchFamily="18" charset="0"/>
                <a:cs typeface="Times New Roman" panose="02020603050405020304" pitchFamily="18" charset="0"/>
              </a:rPr>
              <a:t>Number of channels in FDMA</a:t>
            </a:r>
          </a:p>
        </p:txBody>
      </p:sp>
      <p:pic>
        <p:nvPicPr>
          <p:cNvPr id="10342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62812" y="2181420"/>
            <a:ext cx="8309114" cy="4392612"/>
          </a:xfr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xmlns="" id="{DC78C5D0-3E73-4F47-9AC9-3B615739D31E}"/>
                  </a:ext>
                </a:extLst>
              </p14:cNvPr>
              <p14:cNvContentPartPr/>
              <p14:nvPr/>
            </p14:nvContentPartPr>
            <p14:xfrm>
              <a:off x="8658120" y="1905120"/>
              <a:ext cx="3705840" cy="552600"/>
            </p14:xfrm>
          </p:contentPart>
        </mc:Choice>
        <mc:Fallback xmlns="">
          <p:pic>
            <p:nvPicPr>
              <p:cNvPr id="2" name="Ink 1">
                <a:extLst>
                  <a:ext uri="{FF2B5EF4-FFF2-40B4-BE49-F238E27FC236}">
                    <a16:creationId xmlns:a16="http://schemas.microsoft.com/office/drawing/2014/main" id="{DC78C5D0-3E73-4F47-9AC9-3B615739D31E}"/>
                  </a:ext>
                </a:extLst>
              </p:cNvPr>
              <p:cNvPicPr/>
              <p:nvPr/>
            </p:nvPicPr>
            <p:blipFill>
              <a:blip r:embed="rId4"/>
              <a:stretch>
                <a:fillRect/>
              </a:stretch>
            </p:blipFill>
            <p:spPr>
              <a:xfrm>
                <a:off x="8648760" y="1895760"/>
                <a:ext cx="3724560" cy="57132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2261575" y="0"/>
            <a:ext cx="6447235" cy="825500"/>
          </a:xfrm>
        </p:spPr>
        <p:txBody>
          <a:bodyPr/>
          <a:lstStyle/>
          <a:p>
            <a:pPr algn="ctr"/>
            <a:r>
              <a:rPr lang="en-US" altLang="en-US" b="1" dirty="0">
                <a:solidFill>
                  <a:srgbClr val="C00000"/>
                </a:solidFill>
                <a:latin typeface="Times New Roman" panose="02020603050405020304" pitchFamily="18" charset="0"/>
                <a:cs typeface="Times New Roman" panose="02020603050405020304" pitchFamily="18" charset="0"/>
              </a:rPr>
              <a:t>TDMA</a:t>
            </a:r>
          </a:p>
        </p:txBody>
      </p:sp>
      <p:sp>
        <p:nvSpPr>
          <p:cNvPr id="104451" name="Content Placeholder 2"/>
          <p:cNvSpPr>
            <a:spLocks noGrp="1"/>
          </p:cNvSpPr>
          <p:nvPr>
            <p:ph idx="1"/>
          </p:nvPr>
        </p:nvSpPr>
        <p:spPr>
          <a:xfrm>
            <a:off x="136478" y="825501"/>
            <a:ext cx="7902053" cy="5748843"/>
          </a:xfrm>
        </p:spPr>
        <p:txBody>
          <a:bodyPr>
            <a:normAutofit/>
          </a:bodyPr>
          <a:lstStyle/>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TDMA systems divide the channel time into frames. </a:t>
            </a:r>
          </a:p>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Each frame is further partitioned into time slots.</a:t>
            </a:r>
          </a:p>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In each slot only one user is allowed to either transmit or receive.</a:t>
            </a:r>
          </a:p>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Unlike FDMA, only digital data and digital modulation must be used.</a:t>
            </a:r>
          </a:p>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Each user occupies a cyclically repeating time slot, so a channel may be thought of as a particular time slot of every frame.</a:t>
            </a:r>
          </a:p>
          <a:p>
            <a:pPr algn="just"/>
            <a:endParaRPr lang="en-US"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9282" y="315066"/>
            <a:ext cx="3689139" cy="448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1883570" y="158199"/>
            <a:ext cx="6447235" cy="608013"/>
          </a:xfrm>
        </p:spPr>
        <p:txBody>
          <a:bodyPr>
            <a:normAutofit fontScale="90000"/>
          </a:bodyPr>
          <a:lstStyle/>
          <a:p>
            <a:r>
              <a:rPr lang="en-US" altLang="en-US" b="1" dirty="0">
                <a:solidFill>
                  <a:srgbClr val="C00000"/>
                </a:solidFill>
                <a:latin typeface="Times New Roman" panose="02020603050405020304" pitchFamily="18" charset="0"/>
                <a:cs typeface="Times New Roman" panose="02020603050405020304" pitchFamily="18" charset="0"/>
              </a:rPr>
              <a:t>Features of TDMA</a:t>
            </a:r>
          </a:p>
        </p:txBody>
      </p:sp>
      <p:sp>
        <p:nvSpPr>
          <p:cNvPr id="105475" name="Content Placeholder 2"/>
          <p:cNvSpPr>
            <a:spLocks noGrp="1"/>
          </p:cNvSpPr>
          <p:nvPr>
            <p:ph idx="1"/>
          </p:nvPr>
        </p:nvSpPr>
        <p:spPr>
          <a:xfrm>
            <a:off x="436729" y="1196976"/>
            <a:ext cx="10022552" cy="5272063"/>
          </a:xfrm>
        </p:spPr>
        <p:txBody>
          <a:bodyPr>
            <a:normAutofit/>
          </a:bodyPr>
          <a:lstStyle/>
          <a:p>
            <a:pPr algn="just" eaLnBrk="1" hangingPunct="1">
              <a:lnSpc>
                <a:spcPct val="15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Shares single carrier frequency with several users.</a:t>
            </a:r>
          </a:p>
          <a:p>
            <a:pPr algn="just" eaLnBrk="1" hangingPunct="1">
              <a:lnSpc>
                <a:spcPct val="150000"/>
              </a:lnSpc>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Burst transmission</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data transmission is non continuous, but occurs in bursts.</a:t>
            </a:r>
          </a:p>
          <a:p>
            <a:pPr algn="just" eaLnBrk="1" hangingPunct="1">
              <a:lnSpc>
                <a:spcPct val="150000"/>
              </a:lnSpc>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Low Battery Consumption</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Transmitter can be turned off during idle period (when not in use).</a:t>
            </a:r>
          </a:p>
          <a:p>
            <a:pPr algn="just" eaLnBrk="1" hangingPunct="1">
              <a:lnSpc>
                <a:spcPct val="150000"/>
              </a:lnSpc>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Narrow or wide bandwidth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depends on factors such as modulation scheme, number of voice channels per carrier channel.</a:t>
            </a:r>
          </a:p>
          <a:p>
            <a:pPr algn="just" eaLnBrk="1" hangingPunct="1">
              <a:lnSpc>
                <a:spcPct val="150000"/>
              </a:lnSpc>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Simpler Handoff: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MAHO by listening to neighboring base station during the idle slot of the TDMA frame.</a:t>
            </a:r>
          </a:p>
          <a:p>
            <a:pPr algn="just" eaLnBrk="1" hangingPunct="1">
              <a:lnSpc>
                <a:spcPct val="90000"/>
              </a:lnSpc>
            </a:pP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1725268" y="87314"/>
            <a:ext cx="7886700" cy="933105"/>
          </a:xfrm>
        </p:spPr>
        <p:txBody>
          <a:bodyPr/>
          <a:lstStyle/>
          <a:p>
            <a:r>
              <a:rPr lang="en-US" altLang="en-US" b="1" dirty="0">
                <a:solidFill>
                  <a:srgbClr val="C00000"/>
                </a:solidFill>
                <a:latin typeface="Times New Roman" panose="02020603050405020304" pitchFamily="18" charset="0"/>
                <a:cs typeface="Times New Roman" panose="02020603050405020304" pitchFamily="18" charset="0"/>
              </a:rPr>
              <a:t>Features of TDMA</a:t>
            </a:r>
            <a:endParaRPr lang="en-US" altLang="en-US" dirty="0">
              <a:solidFill>
                <a:srgbClr val="C00000"/>
              </a:solidFill>
            </a:endParaRPr>
          </a:p>
        </p:txBody>
      </p:sp>
      <p:sp>
        <p:nvSpPr>
          <p:cNvPr id="106499" name="Content Placeholder 2"/>
          <p:cNvSpPr>
            <a:spLocks noGrp="1"/>
          </p:cNvSpPr>
          <p:nvPr>
            <p:ph idx="1"/>
          </p:nvPr>
        </p:nvSpPr>
        <p:spPr>
          <a:xfrm>
            <a:off x="1037230" y="1285461"/>
            <a:ext cx="9412109" cy="5287617"/>
          </a:xfrm>
        </p:spPr>
        <p:txBody>
          <a:bodyPr>
            <a:normAutofit lnSpcReduction="10000"/>
          </a:bodyPr>
          <a:lstStyle/>
          <a:p>
            <a:pPr algn="just" eaLnBrk="1" hangingPunct="1">
              <a:lnSpc>
                <a:spcPct val="150000"/>
              </a:lnSpc>
            </a:pPr>
            <a:r>
              <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No Duplexers used: </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uses different time slots for transmission and reception.</a:t>
            </a:r>
            <a:endPar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just" eaLnBrk="1" hangingPunct="1">
              <a:lnSpc>
                <a:spcPct val="150000"/>
              </a:lnSpc>
            </a:pPr>
            <a:r>
              <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Adaptive equalizer</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Higher transmission symbol rate, hence resulting in high ISI</a:t>
            </a:r>
          </a:p>
          <a:p>
            <a:pPr algn="just" eaLnBrk="1" hangingPunct="1">
              <a:lnSpc>
                <a:spcPct val="150000"/>
              </a:lnSpc>
            </a:pPr>
            <a:r>
              <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High synchronization overhead </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as transmission are slotted, receivers to be synchronized for each data burst.</a:t>
            </a:r>
          </a:p>
          <a:p>
            <a:pPr algn="just" eaLnBrk="1" hangingPunct="1">
              <a:lnSpc>
                <a:spcPct val="150000"/>
              </a:lnSpc>
            </a:pPr>
            <a:r>
              <a:rPr lang="en-US" altLang="zh-CN"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Guard slots</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necessary to separate users. With minimum guard time.</a:t>
            </a:r>
          </a:p>
          <a:p>
            <a:endParaRPr lang="en-US" altLang="en-US"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3009900" y="0"/>
            <a:ext cx="6172200" cy="895350"/>
          </a:xfrm>
        </p:spPr>
        <p:txBody>
          <a:bodyPr/>
          <a:lstStyle/>
          <a:p>
            <a:r>
              <a:rPr lang="en-US" altLang="en-US" b="1">
                <a:solidFill>
                  <a:srgbClr val="C00000"/>
                </a:solidFill>
                <a:latin typeface="Times New Roman" panose="02020603050405020304" pitchFamily="18" charset="0"/>
                <a:cs typeface="Times New Roman" panose="02020603050405020304" pitchFamily="18" charset="0"/>
              </a:rPr>
              <a:t>TDMA  FRAME</a:t>
            </a:r>
          </a:p>
        </p:txBody>
      </p:sp>
      <p:grpSp>
        <p:nvGrpSpPr>
          <p:cNvPr id="2" name="Group 4"/>
          <p:cNvGrpSpPr>
            <a:grpSpLocks/>
          </p:cNvGrpSpPr>
          <p:nvPr/>
        </p:nvGrpSpPr>
        <p:grpSpPr bwMode="auto">
          <a:xfrm>
            <a:off x="2276242" y="1127920"/>
            <a:ext cx="7639516" cy="4602163"/>
            <a:chOff x="624" y="1031"/>
            <a:chExt cx="4416" cy="2845"/>
          </a:xfrm>
        </p:grpSpPr>
        <p:sp>
          <p:nvSpPr>
            <p:cNvPr id="107525" name="Rectangle 5"/>
            <p:cNvSpPr>
              <a:spLocks noChangeArrowheads="1"/>
            </p:cNvSpPr>
            <p:nvPr/>
          </p:nvSpPr>
          <p:spPr bwMode="auto">
            <a:xfrm>
              <a:off x="720" y="1344"/>
              <a:ext cx="720"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Preamble</a:t>
              </a:r>
            </a:p>
          </p:txBody>
        </p:sp>
        <p:sp>
          <p:nvSpPr>
            <p:cNvPr id="107526" name="Rectangle 6"/>
            <p:cNvSpPr>
              <a:spLocks noChangeArrowheads="1"/>
            </p:cNvSpPr>
            <p:nvPr/>
          </p:nvSpPr>
          <p:spPr bwMode="auto">
            <a:xfrm>
              <a:off x="1440" y="1344"/>
              <a:ext cx="2688" cy="336"/>
            </a:xfrm>
            <a:prstGeom prst="rect">
              <a:avLst/>
            </a:prstGeom>
            <a:solidFill>
              <a:srgbClr val="C0C0C0"/>
            </a:solidFill>
            <a:ln w="9525">
              <a:solidFill>
                <a:schemeClr val="tx1"/>
              </a:solidFill>
              <a:miter lim="800000"/>
              <a:headEnd/>
              <a:tailEnd/>
            </a:ln>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Information</a:t>
              </a:r>
            </a:p>
          </p:txBody>
        </p:sp>
        <p:sp>
          <p:nvSpPr>
            <p:cNvPr id="107527" name="Rectangle 7"/>
            <p:cNvSpPr>
              <a:spLocks noChangeArrowheads="1"/>
            </p:cNvSpPr>
            <p:nvPr/>
          </p:nvSpPr>
          <p:spPr bwMode="auto">
            <a:xfrm>
              <a:off x="4128" y="1344"/>
              <a:ext cx="912"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Trail Bits</a:t>
              </a:r>
            </a:p>
          </p:txBody>
        </p:sp>
        <p:sp>
          <p:nvSpPr>
            <p:cNvPr id="107528" name="Rectangle 8"/>
            <p:cNvSpPr>
              <a:spLocks noChangeArrowheads="1"/>
            </p:cNvSpPr>
            <p:nvPr/>
          </p:nvSpPr>
          <p:spPr bwMode="auto">
            <a:xfrm>
              <a:off x="1008" y="2112"/>
              <a:ext cx="624"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Slot 1</a:t>
              </a:r>
            </a:p>
          </p:txBody>
        </p:sp>
        <p:sp>
          <p:nvSpPr>
            <p:cNvPr id="107529" name="Rectangle 9"/>
            <p:cNvSpPr>
              <a:spLocks noChangeArrowheads="1"/>
            </p:cNvSpPr>
            <p:nvPr/>
          </p:nvSpPr>
          <p:spPr bwMode="auto">
            <a:xfrm>
              <a:off x="1632" y="2112"/>
              <a:ext cx="624"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Slot 2</a:t>
              </a:r>
            </a:p>
          </p:txBody>
        </p:sp>
        <p:sp>
          <p:nvSpPr>
            <p:cNvPr id="107530" name="Rectangle 10"/>
            <p:cNvSpPr>
              <a:spLocks noChangeArrowheads="1"/>
            </p:cNvSpPr>
            <p:nvPr/>
          </p:nvSpPr>
          <p:spPr bwMode="auto">
            <a:xfrm>
              <a:off x="2880" y="2112"/>
              <a:ext cx="1200"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a:t>
              </a:r>
            </a:p>
          </p:txBody>
        </p:sp>
        <p:sp>
          <p:nvSpPr>
            <p:cNvPr id="107531" name="Rectangle 11"/>
            <p:cNvSpPr>
              <a:spLocks noChangeArrowheads="1"/>
            </p:cNvSpPr>
            <p:nvPr/>
          </p:nvSpPr>
          <p:spPr bwMode="auto">
            <a:xfrm>
              <a:off x="2256" y="2112"/>
              <a:ext cx="624" cy="336"/>
            </a:xfrm>
            <a:prstGeom prst="rect">
              <a:avLst/>
            </a:prstGeom>
            <a:solidFill>
              <a:srgbClr val="C0C0C0"/>
            </a:solidFill>
            <a:ln w="9525">
              <a:solidFill>
                <a:schemeClr val="tx1"/>
              </a:solidFill>
              <a:miter lim="800000"/>
              <a:headEnd/>
              <a:tailEnd/>
            </a:ln>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Slot 3</a:t>
              </a:r>
            </a:p>
          </p:txBody>
        </p:sp>
        <p:sp>
          <p:nvSpPr>
            <p:cNvPr id="107532" name="Rectangle 12"/>
            <p:cNvSpPr>
              <a:spLocks noChangeArrowheads="1"/>
            </p:cNvSpPr>
            <p:nvPr/>
          </p:nvSpPr>
          <p:spPr bwMode="auto">
            <a:xfrm>
              <a:off x="4080" y="2112"/>
              <a:ext cx="624"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Slot N</a:t>
              </a:r>
            </a:p>
          </p:txBody>
        </p:sp>
        <p:sp>
          <p:nvSpPr>
            <p:cNvPr id="107533" name="Rectangle 13"/>
            <p:cNvSpPr>
              <a:spLocks noChangeArrowheads="1"/>
            </p:cNvSpPr>
            <p:nvPr/>
          </p:nvSpPr>
          <p:spPr bwMode="auto">
            <a:xfrm>
              <a:off x="624" y="2880"/>
              <a:ext cx="480"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sz="1400" b="1">
                  <a:solidFill>
                    <a:prstClr val="black"/>
                  </a:solidFill>
                  <a:latin typeface="Arial" panose="020B0604020202020204" pitchFamily="34" charset="0"/>
                  <a:ea typeface="SimSun" panose="02010600030101010101" pitchFamily="2" charset="-122"/>
                  <a:cs typeface="Arial" panose="020B0604020202020204" pitchFamily="34" charset="0"/>
                </a:rPr>
                <a:t>Guard </a:t>
              </a:r>
            </a:p>
            <a:p>
              <a:pPr algn="ctr" fontAlgn="base">
                <a:spcBef>
                  <a:spcPct val="0"/>
                </a:spcBef>
                <a:spcAft>
                  <a:spcPct val="0"/>
                </a:spcAft>
                <a:buClrTx/>
                <a:buSzTx/>
                <a:buNone/>
                <a:defRPr/>
              </a:pPr>
              <a:r>
                <a:rPr lang="en-US" altLang="zh-CN" sz="1400" b="1">
                  <a:solidFill>
                    <a:prstClr val="black"/>
                  </a:solidFill>
                  <a:latin typeface="Arial" panose="020B0604020202020204" pitchFamily="34" charset="0"/>
                  <a:ea typeface="SimSun" panose="02010600030101010101" pitchFamily="2" charset="-122"/>
                  <a:cs typeface="Arial" panose="020B0604020202020204" pitchFamily="34" charset="0"/>
                </a:rPr>
                <a:t>Bits</a:t>
              </a:r>
            </a:p>
          </p:txBody>
        </p:sp>
        <p:sp>
          <p:nvSpPr>
            <p:cNvPr id="107534" name="Rectangle 14"/>
            <p:cNvSpPr>
              <a:spLocks noChangeArrowheads="1"/>
            </p:cNvSpPr>
            <p:nvPr/>
          </p:nvSpPr>
          <p:spPr bwMode="auto">
            <a:xfrm>
              <a:off x="1104" y="2880"/>
              <a:ext cx="528"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sz="1400" b="1">
                  <a:solidFill>
                    <a:prstClr val="black"/>
                  </a:solidFill>
                  <a:latin typeface="Arial" panose="020B0604020202020204" pitchFamily="34" charset="0"/>
                  <a:ea typeface="SimSun" panose="02010600030101010101" pitchFamily="2" charset="-122"/>
                  <a:cs typeface="Arial" panose="020B0604020202020204" pitchFamily="34" charset="0"/>
                </a:rPr>
                <a:t>Sync </a:t>
              </a:r>
            </a:p>
            <a:p>
              <a:pPr algn="ctr" fontAlgn="base">
                <a:spcBef>
                  <a:spcPct val="0"/>
                </a:spcBef>
                <a:spcAft>
                  <a:spcPct val="0"/>
                </a:spcAft>
                <a:buClrTx/>
                <a:buSzTx/>
                <a:buNone/>
                <a:defRPr/>
              </a:pPr>
              <a:r>
                <a:rPr lang="en-US" altLang="zh-CN" sz="1400" b="1">
                  <a:solidFill>
                    <a:prstClr val="black"/>
                  </a:solidFill>
                  <a:latin typeface="Arial" panose="020B0604020202020204" pitchFamily="34" charset="0"/>
                  <a:ea typeface="SimSun" panose="02010600030101010101" pitchFamily="2" charset="-122"/>
                  <a:cs typeface="Arial" panose="020B0604020202020204" pitchFamily="34" charset="0"/>
                </a:rPr>
                <a:t>Bits</a:t>
              </a:r>
            </a:p>
          </p:txBody>
        </p:sp>
        <p:sp>
          <p:nvSpPr>
            <p:cNvPr id="107535" name="Rectangle 15"/>
            <p:cNvSpPr>
              <a:spLocks noChangeArrowheads="1"/>
            </p:cNvSpPr>
            <p:nvPr/>
          </p:nvSpPr>
          <p:spPr bwMode="auto">
            <a:xfrm>
              <a:off x="4176" y="2880"/>
              <a:ext cx="384"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sz="1400" b="1">
                  <a:solidFill>
                    <a:prstClr val="black"/>
                  </a:solidFill>
                  <a:latin typeface="Arial" panose="020B0604020202020204" pitchFamily="34" charset="0"/>
                  <a:ea typeface="SimSun" panose="02010600030101010101" pitchFamily="2" charset="-122"/>
                  <a:cs typeface="Arial" panose="020B0604020202020204" pitchFamily="34" charset="0"/>
                </a:rPr>
                <a:t>CRC</a:t>
              </a:r>
            </a:p>
          </p:txBody>
        </p:sp>
        <p:sp>
          <p:nvSpPr>
            <p:cNvPr id="107536" name="Rectangle 16"/>
            <p:cNvSpPr>
              <a:spLocks noChangeArrowheads="1"/>
            </p:cNvSpPr>
            <p:nvPr/>
          </p:nvSpPr>
          <p:spPr bwMode="auto">
            <a:xfrm>
              <a:off x="2112" y="2880"/>
              <a:ext cx="2064" cy="336"/>
            </a:xfrm>
            <a:prstGeom prst="rect">
              <a:avLst/>
            </a:prstGeom>
            <a:solidFill>
              <a:srgbClr val="C0C0C0"/>
            </a:solidFill>
            <a:ln w="9525">
              <a:solidFill>
                <a:schemeClr val="tx1"/>
              </a:solidFill>
              <a:miter lim="800000"/>
              <a:headEnd/>
              <a:tailEnd/>
            </a:ln>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Information</a:t>
              </a:r>
            </a:p>
          </p:txBody>
        </p:sp>
        <p:sp>
          <p:nvSpPr>
            <p:cNvPr id="107537" name="Line 17"/>
            <p:cNvSpPr>
              <a:spLocks noChangeShapeType="1"/>
            </p:cNvSpPr>
            <p:nvPr/>
          </p:nvSpPr>
          <p:spPr bwMode="auto">
            <a:xfrm flipH="1">
              <a:off x="1008" y="1680"/>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sp>
          <p:nvSpPr>
            <p:cNvPr id="107538" name="Line 18"/>
            <p:cNvSpPr>
              <a:spLocks noChangeShapeType="1"/>
            </p:cNvSpPr>
            <p:nvPr/>
          </p:nvSpPr>
          <p:spPr bwMode="auto">
            <a:xfrm>
              <a:off x="4128" y="1680"/>
              <a:ext cx="57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sp>
          <p:nvSpPr>
            <p:cNvPr id="107539" name="Line 19"/>
            <p:cNvSpPr>
              <a:spLocks noChangeShapeType="1"/>
            </p:cNvSpPr>
            <p:nvPr/>
          </p:nvSpPr>
          <p:spPr bwMode="auto">
            <a:xfrm flipH="1">
              <a:off x="624" y="2448"/>
              <a:ext cx="16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sp>
          <p:nvSpPr>
            <p:cNvPr id="107540" name="Line 20"/>
            <p:cNvSpPr>
              <a:spLocks noChangeShapeType="1"/>
            </p:cNvSpPr>
            <p:nvPr/>
          </p:nvSpPr>
          <p:spPr bwMode="auto">
            <a:xfrm>
              <a:off x="2880" y="2448"/>
              <a:ext cx="168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sp>
          <p:nvSpPr>
            <p:cNvPr id="107541" name="Line 21"/>
            <p:cNvSpPr>
              <a:spLocks noChangeShapeType="1"/>
            </p:cNvSpPr>
            <p:nvPr/>
          </p:nvSpPr>
          <p:spPr bwMode="auto">
            <a:xfrm>
              <a:off x="720" y="1248"/>
              <a:ext cx="432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sp>
          <p:nvSpPr>
            <p:cNvPr id="107542" name="Text Box 22"/>
            <p:cNvSpPr txBox="1">
              <a:spLocks noChangeArrowheads="1"/>
            </p:cNvSpPr>
            <p:nvPr/>
          </p:nvSpPr>
          <p:spPr bwMode="auto">
            <a:xfrm>
              <a:off x="2208" y="1031"/>
              <a:ext cx="118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One TDMA Frame</a:t>
              </a:r>
            </a:p>
          </p:txBody>
        </p:sp>
        <p:sp>
          <p:nvSpPr>
            <p:cNvPr id="107543" name="Line 23"/>
            <p:cNvSpPr>
              <a:spLocks noChangeShapeType="1"/>
            </p:cNvSpPr>
            <p:nvPr/>
          </p:nvSpPr>
          <p:spPr bwMode="auto">
            <a:xfrm>
              <a:off x="624" y="3360"/>
              <a:ext cx="393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sp>
          <p:nvSpPr>
            <p:cNvPr id="107544" name="Text Box 24"/>
            <p:cNvSpPr txBox="1">
              <a:spLocks noChangeArrowheads="1"/>
            </p:cNvSpPr>
            <p:nvPr/>
          </p:nvSpPr>
          <p:spPr bwMode="auto">
            <a:xfrm>
              <a:off x="2332" y="3360"/>
              <a:ext cx="1031"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One TDMA Slot</a:t>
              </a:r>
            </a:p>
          </p:txBody>
        </p:sp>
        <p:sp>
          <p:nvSpPr>
            <p:cNvPr id="107545" name="Text Box 25"/>
            <p:cNvSpPr txBox="1">
              <a:spLocks noChangeArrowheads="1"/>
            </p:cNvSpPr>
            <p:nvPr/>
          </p:nvSpPr>
          <p:spPr bwMode="auto">
            <a:xfrm>
              <a:off x="2140" y="3648"/>
              <a:ext cx="1523"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fontAlgn="base">
                <a:spcBef>
                  <a:spcPct val="0"/>
                </a:spcBef>
                <a:spcAft>
                  <a:spcPct val="0"/>
                </a:spcAft>
                <a:buClrTx/>
                <a:buSzTx/>
                <a:buNone/>
                <a:defRPr/>
              </a:pPr>
              <a:r>
                <a:rPr lang="en-US" altLang="zh-CN">
                  <a:solidFill>
                    <a:prstClr val="black"/>
                  </a:solidFill>
                  <a:latin typeface="Arial" panose="020B0604020202020204" pitchFamily="34" charset="0"/>
                  <a:ea typeface="SimSun" panose="02010600030101010101" pitchFamily="2" charset="-122"/>
                  <a:cs typeface="Arial" panose="020B0604020202020204" pitchFamily="34" charset="0"/>
                </a:rPr>
                <a:t>A Frame repeats in time</a:t>
              </a:r>
            </a:p>
          </p:txBody>
        </p:sp>
        <p:sp>
          <p:nvSpPr>
            <p:cNvPr id="107546" name="Rectangle 26"/>
            <p:cNvSpPr>
              <a:spLocks noChangeArrowheads="1"/>
            </p:cNvSpPr>
            <p:nvPr/>
          </p:nvSpPr>
          <p:spPr bwMode="auto">
            <a:xfrm>
              <a:off x="1632" y="2880"/>
              <a:ext cx="480"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fontAlgn="base">
                <a:spcBef>
                  <a:spcPct val="0"/>
                </a:spcBef>
                <a:spcAft>
                  <a:spcPct val="0"/>
                </a:spcAft>
                <a:buClrTx/>
                <a:buSzTx/>
                <a:buNone/>
                <a:defRPr/>
              </a:pPr>
              <a:r>
                <a:rPr lang="en-US" altLang="zh-CN" sz="1400" b="1">
                  <a:solidFill>
                    <a:prstClr val="black"/>
                  </a:solidFill>
                  <a:latin typeface="Arial" panose="020B0604020202020204" pitchFamily="34" charset="0"/>
                  <a:ea typeface="SimSun" panose="02010600030101010101" pitchFamily="2" charset="-122"/>
                  <a:cs typeface="Arial" panose="020B0604020202020204" pitchFamily="34" charset="0"/>
                </a:rPr>
                <a:t>Control </a:t>
              </a:r>
            </a:p>
            <a:p>
              <a:pPr algn="ctr" fontAlgn="base">
                <a:spcBef>
                  <a:spcPct val="0"/>
                </a:spcBef>
                <a:spcAft>
                  <a:spcPct val="0"/>
                </a:spcAft>
                <a:buClrTx/>
                <a:buSzTx/>
                <a:buNone/>
                <a:defRPr/>
              </a:pPr>
              <a:r>
                <a:rPr lang="en-US" altLang="zh-CN" sz="1400" b="1">
                  <a:solidFill>
                    <a:prstClr val="black"/>
                  </a:solidFill>
                  <a:latin typeface="Arial" panose="020B0604020202020204" pitchFamily="34" charset="0"/>
                  <a:ea typeface="SimSun" panose="02010600030101010101" pitchFamily="2" charset="-122"/>
                  <a:cs typeface="Arial" panose="020B0604020202020204" pitchFamily="34" charset="0"/>
                </a:rPr>
                <a:t>Bits</a:t>
              </a:r>
            </a:p>
          </p:txBody>
        </p:sp>
      </p:grpSp>
      <p:sp>
        <p:nvSpPr>
          <p:cNvPr id="107524" name="TextBox 1"/>
          <p:cNvSpPr txBox="1">
            <a:spLocks noChangeArrowheads="1"/>
          </p:cNvSpPr>
          <p:nvPr/>
        </p:nvSpPr>
        <p:spPr bwMode="auto">
          <a:xfrm>
            <a:off x="1874084" y="5833215"/>
            <a:ext cx="8155781"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0" fontAlgn="base" hangingPunct="0">
              <a:spcBef>
                <a:spcPct val="0"/>
              </a:spcBef>
              <a:spcAft>
                <a:spcPct val="0"/>
              </a:spcAft>
              <a:buClrTx/>
              <a:buSzTx/>
              <a:buNone/>
              <a:defRPr/>
            </a:pPr>
            <a:r>
              <a:rPr lang="en-US" altLang="en-US" sz="2400" b="1" dirty="0">
                <a:solidFill>
                  <a:prstClr val="black"/>
                </a:solidFill>
                <a:latin typeface="Times New Roman" panose="02020603050405020304" pitchFamily="18" charset="0"/>
                <a:cs typeface="Times New Roman" panose="02020603050405020304" pitchFamily="18" charset="0"/>
              </a:rPr>
              <a:t>Preamble </a:t>
            </a:r>
            <a:r>
              <a:rPr lang="en-US" altLang="en-US" sz="2400" b="1"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dirty="0">
                <a:solidFill>
                  <a:prstClr val="black"/>
                </a:solidFill>
                <a:latin typeface="Times New Roman" panose="02020603050405020304" pitchFamily="18" charset="0"/>
                <a:cs typeface="Times New Roman" panose="02020603050405020304" pitchFamily="18" charset="0"/>
              </a:rPr>
              <a:t>Address and synchronization information for base station and subscriber identification</a:t>
            </a:r>
          </a:p>
          <a:p>
            <a:pPr eaLnBrk="0" fontAlgn="base" hangingPunct="0">
              <a:spcBef>
                <a:spcPct val="0"/>
              </a:spcBef>
              <a:spcAft>
                <a:spcPct val="0"/>
              </a:spcAft>
              <a:buClrTx/>
              <a:buSzTx/>
              <a:buNone/>
              <a:defRPr/>
            </a:pPr>
            <a:endParaRPr lang="en-US" altLang="en-US" sz="24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2134791" y="255590"/>
            <a:ext cx="6446044" cy="784225"/>
          </a:xfrm>
        </p:spPr>
        <p:txBody>
          <a:bodyPr>
            <a:normAutofit fontScale="90000"/>
          </a:bodyPr>
          <a:lstStyle/>
          <a:p>
            <a:r>
              <a:rPr lang="en-US" altLang="en-US" b="1">
                <a:solidFill>
                  <a:srgbClr val="C00000"/>
                </a:solidFill>
                <a:latin typeface="Times New Roman" panose="02020603050405020304" pitchFamily="18" charset="0"/>
                <a:cs typeface="Times New Roman" panose="02020603050405020304" pitchFamily="18" charset="0"/>
              </a:rPr>
              <a:t>Frame efficiency parameters</a:t>
            </a:r>
          </a:p>
        </p:txBody>
      </p:sp>
      <p:pic>
        <p:nvPicPr>
          <p:cNvPr id="1050" name="Picture 26">
            <a:extLst>
              <a:ext uri="{FF2B5EF4-FFF2-40B4-BE49-F238E27FC236}">
                <a16:creationId xmlns:a16="http://schemas.microsoft.com/office/drawing/2014/main" xmlns="" id="{E2CC9194-8898-4933-A855-EF15EAE6B8E6}"/>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9899" y="1304787"/>
            <a:ext cx="5570937" cy="5080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51" name="Picture 27">
            <a:extLst>
              <a:ext uri="{FF2B5EF4-FFF2-40B4-BE49-F238E27FC236}">
                <a16:creationId xmlns:a16="http://schemas.microsoft.com/office/drawing/2014/main" xmlns="" id="{19461334-64DB-4F0C-A284-6AF67EA7BD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249" y="1903343"/>
            <a:ext cx="1028700" cy="7239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52" name="Picture 28">
            <a:extLst>
              <a:ext uri="{FF2B5EF4-FFF2-40B4-BE49-F238E27FC236}">
                <a16:creationId xmlns:a16="http://schemas.microsoft.com/office/drawing/2014/main" xmlns="" id="{693630E3-7323-4F6C-9403-3B0BB7EF71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4377" y="1900583"/>
            <a:ext cx="2939498" cy="9398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53" name="Picture 29">
            <a:extLst>
              <a:ext uri="{FF2B5EF4-FFF2-40B4-BE49-F238E27FC236}">
                <a16:creationId xmlns:a16="http://schemas.microsoft.com/office/drawing/2014/main" xmlns="" id="{BE6CF77A-0821-4715-9DD4-11356D9F01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9899" y="2959100"/>
            <a:ext cx="5570934" cy="6350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54" name="Picture 30">
            <a:extLst>
              <a:ext uri="{FF2B5EF4-FFF2-40B4-BE49-F238E27FC236}">
                <a16:creationId xmlns:a16="http://schemas.microsoft.com/office/drawing/2014/main" xmlns="" id="{18140BC7-3450-4418-8548-3AD02E6B9C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74452" y="3626452"/>
            <a:ext cx="4841827" cy="6604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55" name="Picture 31">
            <a:extLst>
              <a:ext uri="{FF2B5EF4-FFF2-40B4-BE49-F238E27FC236}">
                <a16:creationId xmlns:a16="http://schemas.microsoft.com/office/drawing/2014/main" xmlns="" id="{2784D4C7-FA51-4D11-ABB0-76348F1ADE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7147" y="4343400"/>
            <a:ext cx="6908524" cy="25146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a:xfrm>
            <a:off x="1998593" y="276348"/>
            <a:ext cx="7886700" cy="681797"/>
          </a:xfrm>
        </p:spPr>
        <p:txBody>
          <a:bodyPr>
            <a:normAutofit fontScale="90000"/>
          </a:bodyPr>
          <a:lstStyle/>
          <a:p>
            <a:r>
              <a:rPr lang="en-US" altLang="en-US" b="1" dirty="0">
                <a:solidFill>
                  <a:srgbClr val="C00000"/>
                </a:solidFill>
                <a:latin typeface="Times New Roman" panose="02020603050405020304" pitchFamily="18" charset="0"/>
                <a:cs typeface="Times New Roman" panose="02020603050405020304" pitchFamily="18" charset="0"/>
              </a:rPr>
              <a:t>Efficiency of TDMA</a:t>
            </a:r>
          </a:p>
        </p:txBody>
      </p:sp>
      <p:sp>
        <p:nvSpPr>
          <p:cNvPr id="92163" name="Content Placeholder 2"/>
          <p:cNvSpPr>
            <a:spLocks noGrp="1"/>
          </p:cNvSpPr>
          <p:nvPr>
            <p:ph idx="1"/>
          </p:nvPr>
        </p:nvSpPr>
        <p:spPr>
          <a:xfrm>
            <a:off x="1419368" y="1510750"/>
            <a:ext cx="9799092" cy="3574015"/>
          </a:xfrm>
        </p:spPr>
        <p:txBody>
          <a:bodyPr>
            <a:noAutofit/>
          </a:bodyPr>
          <a:lstStyle/>
          <a:p>
            <a:pPr algn="just" eaLnBrk="1" hangingPunct="1">
              <a:lnSpc>
                <a:spcPct val="150000"/>
              </a:lnSpc>
              <a:defRPr/>
            </a:pP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 measure of the percentage of bits per frame which contain transmitted data. </a:t>
            </a:r>
          </a:p>
          <a:p>
            <a:pPr algn="just" eaLnBrk="1" hangingPunct="1">
              <a:lnSpc>
                <a:spcPct val="150000"/>
              </a:lnSpc>
              <a:defRPr/>
            </a:pP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The transmitted data include source and channel coding bits.</a:t>
            </a:r>
          </a:p>
          <a:p>
            <a:pPr algn="just" eaLnBrk="1" hangingPunct="1">
              <a:lnSpc>
                <a:spcPct val="150000"/>
              </a:lnSpc>
              <a:defRPr/>
            </a:pPr>
            <a:endPar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defRPr/>
            </a:pPr>
            <a:endPar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just" eaLnBrk="1" hangingPunct="1">
              <a:lnSpc>
                <a:spcPct val="150000"/>
              </a:lnSpc>
              <a:defRPr/>
            </a:pPr>
            <a:r>
              <a:rPr lang="en-US" altLang="zh-CN" i="1"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b</a:t>
            </a:r>
            <a:r>
              <a:rPr lang="en-US" altLang="zh-CN" i="1" baseline="-25000"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OH</a:t>
            </a:r>
            <a:r>
              <a:rPr lang="en-US" altLang="zh-CN" i="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includes all overhead bits such as preamble, guard bits, etc.</a:t>
            </a:r>
          </a:p>
          <a:p>
            <a:pPr>
              <a:defRPr/>
            </a:pPr>
            <a:endParaRPr lang="en-US" dirty="0">
              <a:solidFill>
                <a:schemeClr val="tx1"/>
              </a:solidFill>
              <a:ea typeface="SimSun" panose="02010600030101010101" pitchFamily="2" charset="-122"/>
              <a:cs typeface="Times New Roman" panose="02020603050405020304" pitchFamily="18" charset="0"/>
            </a:endParaRPr>
          </a:p>
        </p:txBody>
      </p:sp>
      <p:pic>
        <p:nvPicPr>
          <p:cNvPr id="1095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523" y="3795922"/>
            <a:ext cx="3428999" cy="1288843"/>
          </a:xfrm>
          <a:prstGeom prst="rect">
            <a:avLst/>
          </a:prstGeom>
          <a:solidFill>
            <a:srgbClr val="422C16"/>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1750478" y="260350"/>
            <a:ext cx="6447234" cy="792162"/>
          </a:xfrm>
        </p:spPr>
        <p:txBody>
          <a:bodyPr>
            <a:normAutofit fontScale="90000"/>
          </a:bodyPr>
          <a:lstStyle/>
          <a:p>
            <a:r>
              <a:rPr lang="en-US" altLang="en-US" b="1" dirty="0">
                <a:solidFill>
                  <a:srgbClr val="C00000"/>
                </a:solidFill>
                <a:latin typeface="Times New Roman" panose="02020603050405020304" pitchFamily="18" charset="0"/>
                <a:cs typeface="Times New Roman" panose="02020603050405020304" pitchFamily="18" charset="0"/>
              </a:rPr>
              <a:t>Number of Channels in TDMA</a:t>
            </a:r>
          </a:p>
        </p:txBody>
      </p:sp>
      <p:pic>
        <p:nvPicPr>
          <p:cNvPr id="11059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22187" y="1448768"/>
            <a:ext cx="7947629" cy="4608513"/>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Box 3"/>
          <p:cNvSpPr txBox="1">
            <a:spLocks noChangeArrowheads="1"/>
          </p:cNvSpPr>
          <p:nvPr/>
        </p:nvSpPr>
        <p:spPr bwMode="auto">
          <a:xfrm>
            <a:off x="278205" y="81098"/>
            <a:ext cx="102866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0" fontAlgn="base" hangingPunct="0">
              <a:spcBef>
                <a:spcPct val="0"/>
              </a:spcBef>
              <a:spcAft>
                <a:spcPct val="0"/>
              </a:spcAft>
              <a:buClrTx/>
              <a:buSzTx/>
              <a:buNone/>
              <a:defRPr/>
            </a:pPr>
            <a:r>
              <a:rPr lang="en-US" altLang="en-US" sz="2800" b="1" dirty="0">
                <a:solidFill>
                  <a:srgbClr val="A50021"/>
                </a:solidFill>
                <a:latin typeface="Times New Roman" panose="02020603050405020304" pitchFamily="18" charset="0"/>
                <a:cs typeface="Times New Roman" panose="02020603050405020304" pitchFamily="18" charset="0"/>
              </a:rPr>
              <a:t>Multiple Access Techniques in Mobile communication System</a:t>
            </a:r>
          </a:p>
        </p:txBody>
      </p:sp>
      <p:graphicFrame>
        <p:nvGraphicFramePr>
          <p:cNvPr id="5" name="Group 43"/>
          <p:cNvGraphicFramePr>
            <a:graphicFrameLocks/>
          </p:cNvGraphicFramePr>
          <p:nvPr>
            <p:extLst>
              <p:ext uri="{D42A27DB-BD31-4B8C-83A1-F6EECF244321}">
                <p14:modId xmlns:p14="http://schemas.microsoft.com/office/powerpoint/2010/main" val="2889654308"/>
              </p:ext>
            </p:extLst>
          </p:nvPr>
        </p:nvGraphicFramePr>
        <p:xfrm>
          <a:off x="278204" y="917975"/>
          <a:ext cx="8753254" cy="5449664"/>
        </p:xfrm>
        <a:graphic>
          <a:graphicData uri="http://schemas.openxmlformats.org/drawingml/2006/table">
            <a:tbl>
              <a:tblPr/>
              <a:tblGrid>
                <a:gridCol w="4033784">
                  <a:extLst>
                    <a:ext uri="{9D8B030D-6E8A-4147-A177-3AD203B41FA5}">
                      <a16:colId xmlns:a16="http://schemas.microsoft.com/office/drawing/2014/main" xmlns="" val="20000"/>
                    </a:ext>
                  </a:extLst>
                </a:gridCol>
                <a:gridCol w="4719470">
                  <a:extLst>
                    <a:ext uri="{9D8B030D-6E8A-4147-A177-3AD203B41FA5}">
                      <a16:colId xmlns:a16="http://schemas.microsoft.com/office/drawing/2014/main" xmlns="" val="20001"/>
                    </a:ext>
                  </a:extLst>
                </a:gridCol>
              </a:tblGrid>
              <a:tr h="392696">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Cellular System</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Multiple Access Technique</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92696">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AMPS</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FDMA/FDD</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92696">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GSM</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TDMA/FDD</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92696">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USDC (IS-54 and IS-136)</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TDMA/FDD</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92696">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PDC</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TDMA/FDD</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92696">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CT2 Cordless Phone</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FDMA/TDD</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92696">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DECT Cordless Phone</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FDMA/TDD</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92696">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US IS-95</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CDMA/FDD</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76969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W-CDMA</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CDMA/FDD</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CDMA/TDD</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76969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cdma2000</a:t>
                      </a:r>
                    </a:p>
                  </a:txBody>
                  <a:tcPr marL="51428" marR="51428"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SimSun"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SimSun"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SimSun"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CDMA/FDD</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CDMA/TDD</a:t>
                      </a:r>
                    </a:p>
                  </a:txBody>
                  <a:tcPr marL="51428" marR="51428"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E9AD531-6D61-8A70-4980-3A4BC1B46C5A}"/>
              </a:ext>
            </a:extLst>
          </p:cNvPr>
          <p:cNvPicPr>
            <a:picLocks noChangeAspect="1"/>
          </p:cNvPicPr>
          <p:nvPr/>
        </p:nvPicPr>
        <p:blipFill>
          <a:blip r:embed="rId2"/>
          <a:stretch>
            <a:fillRect/>
          </a:stretch>
        </p:blipFill>
        <p:spPr>
          <a:xfrm>
            <a:off x="523966" y="390577"/>
            <a:ext cx="4763870" cy="3280778"/>
          </a:xfrm>
          <a:prstGeom prst="rect">
            <a:avLst/>
          </a:prstGeom>
        </p:spPr>
      </p:pic>
      <p:pic>
        <p:nvPicPr>
          <p:cNvPr id="5" name="Picture 4">
            <a:extLst>
              <a:ext uri="{FF2B5EF4-FFF2-40B4-BE49-F238E27FC236}">
                <a16:creationId xmlns:a16="http://schemas.microsoft.com/office/drawing/2014/main" xmlns="" id="{C362EF05-71DF-D5E4-EAEF-8DDA4265921E}"/>
              </a:ext>
            </a:extLst>
          </p:cNvPr>
          <p:cNvPicPr>
            <a:picLocks noChangeAspect="1"/>
          </p:cNvPicPr>
          <p:nvPr/>
        </p:nvPicPr>
        <p:blipFill>
          <a:blip r:embed="rId3"/>
          <a:stretch>
            <a:fillRect/>
          </a:stretch>
        </p:blipFill>
        <p:spPr>
          <a:xfrm>
            <a:off x="5797884" y="390576"/>
            <a:ext cx="5261218" cy="2887195"/>
          </a:xfrm>
          <a:prstGeom prst="rect">
            <a:avLst/>
          </a:prstGeom>
        </p:spPr>
      </p:pic>
      <p:pic>
        <p:nvPicPr>
          <p:cNvPr id="7" name="Picture 6">
            <a:extLst>
              <a:ext uri="{FF2B5EF4-FFF2-40B4-BE49-F238E27FC236}">
                <a16:creationId xmlns:a16="http://schemas.microsoft.com/office/drawing/2014/main" xmlns="" id="{A2B140D3-1D2F-590A-A120-5D963B519273}"/>
              </a:ext>
            </a:extLst>
          </p:cNvPr>
          <p:cNvPicPr>
            <a:picLocks noChangeAspect="1"/>
          </p:cNvPicPr>
          <p:nvPr/>
        </p:nvPicPr>
        <p:blipFill>
          <a:blip r:embed="rId4"/>
          <a:stretch>
            <a:fillRect/>
          </a:stretch>
        </p:blipFill>
        <p:spPr>
          <a:xfrm>
            <a:off x="636868" y="3671355"/>
            <a:ext cx="4650968" cy="2918516"/>
          </a:xfrm>
          <a:prstGeom prst="rect">
            <a:avLst/>
          </a:prstGeom>
        </p:spPr>
      </p:pic>
      <p:pic>
        <p:nvPicPr>
          <p:cNvPr id="9" name="Picture 8">
            <a:extLst>
              <a:ext uri="{FF2B5EF4-FFF2-40B4-BE49-F238E27FC236}">
                <a16:creationId xmlns:a16="http://schemas.microsoft.com/office/drawing/2014/main" xmlns="" id="{D12C2D14-F707-015B-BD0A-F53599F8634B}"/>
              </a:ext>
            </a:extLst>
          </p:cNvPr>
          <p:cNvPicPr>
            <a:picLocks noChangeAspect="1"/>
          </p:cNvPicPr>
          <p:nvPr/>
        </p:nvPicPr>
        <p:blipFill>
          <a:blip r:embed="rId5"/>
          <a:stretch>
            <a:fillRect/>
          </a:stretch>
        </p:blipFill>
        <p:spPr>
          <a:xfrm>
            <a:off x="6302896" y="3457315"/>
            <a:ext cx="4756206" cy="3280778"/>
          </a:xfrm>
          <a:prstGeom prst="rect">
            <a:avLst/>
          </a:prstGeom>
        </p:spPr>
      </p:pic>
    </p:spTree>
    <p:extLst>
      <p:ext uri="{BB962C8B-B14F-4D97-AF65-F5344CB8AC3E}">
        <p14:creationId xmlns:p14="http://schemas.microsoft.com/office/powerpoint/2010/main" val="367636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B62C72-4628-1D57-0FD7-50333307AB2E}"/>
              </a:ext>
            </a:extLst>
          </p:cNvPr>
          <p:cNvSpPr>
            <a:spLocks noGrp="1"/>
          </p:cNvSpPr>
          <p:nvPr>
            <p:ph idx="1"/>
          </p:nvPr>
        </p:nvSpPr>
        <p:spPr/>
        <p:txBody>
          <a:bodyPr/>
          <a:lstStyle/>
          <a:p>
            <a:r>
              <a:rPr lang="en-US" b="1" i="0" dirty="0">
                <a:solidFill>
                  <a:srgbClr val="273239"/>
                </a:solidFill>
                <a:effectLst/>
                <a:latin typeface="urw-din"/>
              </a:rPr>
              <a:t>Note –</a:t>
            </a:r>
            <a:r>
              <a:rPr lang="en-US" b="0" i="0" dirty="0">
                <a:solidFill>
                  <a:srgbClr val="273239"/>
                </a:solidFill>
                <a:effectLst/>
                <a:latin typeface="urw-din"/>
              </a:rPr>
              <a:t> </a:t>
            </a:r>
            <a:r>
              <a:rPr lang="en-US" dirty="0"/>
              <a:t/>
            </a:r>
            <a:br>
              <a:rPr lang="en-US" dirty="0"/>
            </a:br>
            <a:r>
              <a:rPr lang="en-US" b="0" i="0" dirty="0">
                <a:solidFill>
                  <a:srgbClr val="FF0000"/>
                </a:solidFill>
                <a:effectLst/>
                <a:latin typeface="urw-din"/>
              </a:rPr>
              <a:t>Wireless communication is always half duplex as transmission uses same frequency or channel</a:t>
            </a:r>
            <a:r>
              <a:rPr lang="en-US" b="0" i="0" dirty="0">
                <a:solidFill>
                  <a:srgbClr val="273239"/>
                </a:solidFill>
                <a:effectLst/>
                <a:latin typeface="urw-din"/>
              </a:rPr>
              <a:t>.</a:t>
            </a:r>
          </a:p>
          <a:p>
            <a:r>
              <a:rPr lang="en-US" b="0" i="0" dirty="0">
                <a:solidFill>
                  <a:srgbClr val="273239"/>
                </a:solidFill>
                <a:effectLst/>
                <a:latin typeface="urw-din"/>
              </a:rPr>
              <a:t> To achieve full duplex mode, devices use </a:t>
            </a:r>
            <a:r>
              <a:rPr lang="en-US" b="0" i="0" dirty="0">
                <a:solidFill>
                  <a:srgbClr val="FF0000"/>
                </a:solidFill>
                <a:effectLst/>
                <a:latin typeface="urw-din"/>
              </a:rPr>
              <a:t>different frequency </a:t>
            </a:r>
            <a:r>
              <a:rPr lang="en-US" b="0" i="0" dirty="0">
                <a:solidFill>
                  <a:srgbClr val="273239"/>
                </a:solidFill>
                <a:effectLst/>
                <a:latin typeface="urw-din"/>
              </a:rPr>
              <a:t>or channel of transmission and receiving of signals.</a:t>
            </a:r>
          </a:p>
          <a:p>
            <a:r>
              <a:rPr lang="en-US" b="0" i="0" dirty="0">
                <a:solidFill>
                  <a:srgbClr val="273239"/>
                </a:solidFill>
                <a:effectLst/>
                <a:latin typeface="urw-din"/>
              </a:rPr>
              <a:t> You can say that wireless communication is Full duplex but technically it is not. </a:t>
            </a:r>
            <a:endParaRPr lang="en-IN" dirty="0"/>
          </a:p>
        </p:txBody>
      </p:sp>
    </p:spTree>
    <p:extLst>
      <p:ext uri="{BB962C8B-B14F-4D97-AF65-F5344CB8AC3E}">
        <p14:creationId xmlns:p14="http://schemas.microsoft.com/office/powerpoint/2010/main" val="572176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C390726-7F15-40DE-A596-045F0AFCF17F}"/>
              </a:ext>
            </a:extLst>
          </p:cNvPr>
          <p:cNvSpPr/>
          <p:nvPr/>
        </p:nvSpPr>
        <p:spPr>
          <a:xfrm>
            <a:off x="1524000" y="1"/>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78" name="Title 1">
            <a:extLst>
              <a:ext uri="{FF2B5EF4-FFF2-40B4-BE49-F238E27FC236}">
                <a16:creationId xmlns:a16="http://schemas.microsoft.com/office/drawing/2014/main" xmlns="" id="{5902EED3-C1ED-4685-80E2-5032BB5CD257}"/>
              </a:ext>
            </a:extLst>
          </p:cNvPr>
          <p:cNvSpPr>
            <a:spLocks noGrp="1" noChangeArrowheads="1"/>
          </p:cNvSpPr>
          <p:nvPr>
            <p:ph type="title"/>
          </p:nvPr>
        </p:nvSpPr>
        <p:spPr>
          <a:xfrm>
            <a:off x="2152650" y="365127"/>
            <a:ext cx="7886700" cy="827571"/>
          </a:xfrm>
        </p:spPr>
        <p:txBody>
          <a:bodyPr/>
          <a:lstStyle/>
          <a:p>
            <a:r>
              <a:rPr lang="en-IN" altLang="en-US" dirty="0">
                <a:latin typeface="Algerian" panose="04020705040A02060702" pitchFamily="82" charset="0"/>
              </a:rPr>
              <a:t>SELF Reflection</a:t>
            </a:r>
          </a:p>
        </p:txBody>
      </p:sp>
      <p:sp>
        <p:nvSpPr>
          <p:cNvPr id="24579" name="Date Placeholder 2">
            <a:extLst>
              <a:ext uri="{FF2B5EF4-FFF2-40B4-BE49-F238E27FC236}">
                <a16:creationId xmlns:a16="http://schemas.microsoft.com/office/drawing/2014/main" xmlns="" id="{212AE491-08FE-4C2F-8168-DDF4C851BB9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fld id="{DBC1DEBC-4373-4437-933C-943EAB908CE3}" type="datetime1">
              <a:rPr lang="en-US" altLang="en-US" sz="1400" b="0">
                <a:solidFill>
                  <a:srgbClr val="000000"/>
                </a:solidFill>
              </a:rPr>
              <a:pPr eaLnBrk="0" fontAlgn="base" hangingPunct="0">
                <a:spcBef>
                  <a:spcPct val="0"/>
                </a:spcBef>
                <a:spcAft>
                  <a:spcPct val="0"/>
                </a:spcAft>
                <a:buSzTx/>
                <a:buNone/>
                <a:defRPr/>
              </a:pPr>
              <a:t>1/23/2023</a:t>
            </a:fld>
            <a:endParaRPr lang="en-US" altLang="en-US" sz="1400" b="0">
              <a:solidFill>
                <a:srgbClr val="000000"/>
              </a:solidFill>
            </a:endParaRPr>
          </a:p>
        </p:txBody>
      </p:sp>
      <p:sp>
        <p:nvSpPr>
          <p:cNvPr id="24581" name="Slide Number Placeholder 4">
            <a:extLst>
              <a:ext uri="{FF2B5EF4-FFF2-40B4-BE49-F238E27FC236}">
                <a16:creationId xmlns:a16="http://schemas.microsoft.com/office/drawing/2014/main" xmlns="" id="{F09C55C1-3A0F-4C49-9659-D871972D7B0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endParaRPr lang="en-US" altLang="en-US" sz="1400" b="0">
              <a:solidFill>
                <a:srgbClr val="000000"/>
              </a:solidFill>
            </a:endParaRPr>
          </a:p>
        </p:txBody>
      </p:sp>
      <p:pic>
        <p:nvPicPr>
          <p:cNvPr id="24582" name="Picture 2">
            <a:extLst>
              <a:ext uri="{FF2B5EF4-FFF2-40B4-BE49-F238E27FC236}">
                <a16:creationId xmlns:a16="http://schemas.microsoft.com/office/drawing/2014/main" xmlns="" id="{705EB786-3C99-4D82-9631-71C96CAE0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678" y="1671967"/>
            <a:ext cx="2181730" cy="233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Box 5">
            <a:extLst>
              <a:ext uri="{FF2B5EF4-FFF2-40B4-BE49-F238E27FC236}">
                <a16:creationId xmlns:a16="http://schemas.microsoft.com/office/drawing/2014/main" xmlns="" id="{36E97A4B-EABC-496E-96DF-FC01078C7E64}"/>
              </a:ext>
            </a:extLst>
          </p:cNvPr>
          <p:cNvSpPr txBox="1">
            <a:spLocks noChangeArrowheads="1"/>
          </p:cNvSpPr>
          <p:nvPr/>
        </p:nvSpPr>
        <p:spPr bwMode="auto">
          <a:xfrm>
            <a:off x="4683805" y="1922199"/>
            <a:ext cx="584504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r>
              <a:rPr lang="en-IN" altLang="en-US" sz="2800" b="0" dirty="0">
                <a:solidFill>
                  <a:srgbClr val="000000"/>
                </a:solidFill>
                <a:latin typeface="Times New Roman" panose="02020603050405020304" pitchFamily="18" charset="0"/>
                <a:cs typeface="Times New Roman" panose="02020603050405020304" pitchFamily="18" charset="0"/>
              </a:rPr>
              <a:t>1.Name 2 narrow band and 2 wideband technologies.</a:t>
            </a:r>
          </a:p>
          <a:p>
            <a:pPr eaLnBrk="0" fontAlgn="base" hangingPunct="0">
              <a:spcBef>
                <a:spcPct val="0"/>
              </a:spcBef>
              <a:spcAft>
                <a:spcPct val="0"/>
              </a:spcAft>
              <a:buSzTx/>
              <a:buNone/>
              <a:defRPr/>
            </a:pPr>
            <a:r>
              <a:rPr lang="en-IN" altLang="en-US" sz="2800" b="0" dirty="0">
                <a:solidFill>
                  <a:srgbClr val="000000"/>
                </a:solidFill>
                <a:latin typeface="Times New Roman" panose="02020603050405020304" pitchFamily="18" charset="0"/>
                <a:cs typeface="Times New Roman" panose="02020603050405020304" pitchFamily="18" charset="0"/>
              </a:rPr>
              <a:t>2.Compare and Contrast FDMA and TDMA.</a:t>
            </a:r>
          </a:p>
        </p:txBody>
      </p:sp>
      <p:sp>
        <p:nvSpPr>
          <p:cNvPr id="24584" name="TextBox 6">
            <a:extLst>
              <a:ext uri="{FF2B5EF4-FFF2-40B4-BE49-F238E27FC236}">
                <a16:creationId xmlns:a16="http://schemas.microsoft.com/office/drawing/2014/main" xmlns="" id="{8A94A203-5F11-4C87-8637-DC0C68A86930}"/>
              </a:ext>
            </a:extLst>
          </p:cNvPr>
          <p:cNvSpPr txBox="1">
            <a:spLocks noChangeArrowheads="1"/>
          </p:cNvSpPr>
          <p:nvPr/>
        </p:nvSpPr>
        <p:spPr bwMode="auto">
          <a:xfrm>
            <a:off x="3071814" y="3808416"/>
            <a:ext cx="534590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buChar char="Ø"/>
              <a:defRPr sz="2000" b="1">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q"/>
              <a:defRPr b="1">
                <a:solidFill>
                  <a:schemeClr val="accent2"/>
                </a:solidFill>
                <a:latin typeface="Arial" panose="020B0604020202020204" pitchFamily="34" charset="0"/>
              </a:defRPr>
            </a:lvl2pPr>
            <a:lvl3pPr marL="1143000" indent="-228600">
              <a:spcBef>
                <a:spcPct val="20000"/>
              </a:spcBef>
              <a:buClr>
                <a:schemeClr val="accent2"/>
              </a:buClr>
              <a:buSzPct val="80000"/>
              <a:buFont typeface="Wingdings" panose="05000000000000000000" pitchFamily="2" charset="2"/>
              <a:buBlip>
                <a:blip r:embed="rId2"/>
              </a:buBlip>
              <a:defRPr sz="16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Blip>
                <a:blip r:embed="rId3"/>
              </a:buBlip>
              <a:defRPr sz="1400">
                <a:solidFill>
                  <a:schemeClr val="tx1"/>
                </a:solidFill>
                <a:latin typeface="Arial" panose="020B0604020202020204" pitchFamily="34" charset="0"/>
              </a:defRPr>
            </a:lvl4pPr>
            <a:lvl5pPr marL="2057400" indent="-228600">
              <a:spcBef>
                <a:spcPct val="20000"/>
              </a:spcBef>
              <a:buBlip>
                <a:blip r:embed="rId4"/>
              </a:buBlip>
              <a:defRPr sz="1400">
                <a:solidFill>
                  <a:schemeClr val="tx1"/>
                </a:solidFill>
                <a:latin typeface="Arial" panose="020B0604020202020204" pitchFamily="34" charset="0"/>
              </a:defRPr>
            </a:lvl5pPr>
            <a:lvl6pPr marL="25146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6pPr>
            <a:lvl7pPr marL="29718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7pPr>
            <a:lvl8pPr marL="34290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8pPr>
            <a:lvl9pPr marL="3886200" indent="-228600" eaLnBrk="0" fontAlgn="base" hangingPunct="0">
              <a:spcBef>
                <a:spcPct val="20000"/>
              </a:spcBef>
              <a:spcAft>
                <a:spcPct val="0"/>
              </a:spcAft>
              <a:buBlip>
                <a:blip r:embed="rId4"/>
              </a:buBlip>
              <a:defRPr sz="1400">
                <a:solidFill>
                  <a:schemeClr val="tx1"/>
                </a:solidFill>
                <a:latin typeface="Arial" panose="020B0604020202020204" pitchFamily="34" charset="0"/>
              </a:defRPr>
            </a:lvl9pPr>
          </a:lstStyle>
          <a:p>
            <a:pPr eaLnBrk="0" fontAlgn="base" hangingPunct="0">
              <a:spcBef>
                <a:spcPct val="0"/>
              </a:spcBef>
              <a:spcAft>
                <a:spcPct val="0"/>
              </a:spcAft>
              <a:buSzTx/>
              <a:buNone/>
              <a:defRPr/>
            </a:pPr>
            <a:endParaRPr lang="en-IN" altLang="en-US" b="0" dirty="0">
              <a:solidFill>
                <a:srgbClr val="000000"/>
              </a:solidFill>
            </a:endParaRPr>
          </a:p>
          <a:p>
            <a:pPr eaLnBrk="0" fontAlgn="base" hangingPunct="0">
              <a:spcBef>
                <a:spcPct val="0"/>
              </a:spcBef>
              <a:spcAft>
                <a:spcPct val="0"/>
              </a:spcAft>
              <a:buSzTx/>
              <a:buNone/>
              <a:defRPr/>
            </a:pPr>
            <a:endParaRPr lang="en-IN" altLang="en-US" b="0" dirty="0">
              <a:solidFill>
                <a:srgbClr val="000000"/>
              </a:solidFill>
            </a:endParaRPr>
          </a:p>
          <a:p>
            <a:pPr eaLnBrk="0" fontAlgn="base" hangingPunct="0">
              <a:spcBef>
                <a:spcPct val="0"/>
              </a:spcBef>
              <a:spcAft>
                <a:spcPct val="0"/>
              </a:spcAft>
              <a:buSzTx/>
              <a:buNone/>
              <a:defRPr/>
            </a:pPr>
            <a:endParaRPr lang="en-IN" altLang="en-US" sz="2800" b="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5586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19F5BD-62D9-4A28-B5FC-271363AC63FA}"/>
              </a:ext>
            </a:extLst>
          </p:cNvPr>
          <p:cNvSpPr>
            <a:spLocks noGrp="1"/>
          </p:cNvSpPr>
          <p:nvPr>
            <p:ph type="title"/>
          </p:nvPr>
        </p:nvSpPr>
        <p:spPr>
          <a:xfrm>
            <a:off x="2030895" y="325752"/>
            <a:ext cx="7886700" cy="721553"/>
          </a:xfrm>
        </p:spPr>
        <p:txBody>
          <a:bodyPr>
            <a:normAutofit/>
          </a:bodyPr>
          <a:lstStyle/>
          <a:p>
            <a:r>
              <a:rPr lang="en-IN" dirty="0">
                <a:latin typeface="Algerian" panose="04020705040A02060702" pitchFamily="82" charset="0"/>
              </a:rPr>
              <a:t>Example 1</a:t>
            </a:r>
          </a:p>
        </p:txBody>
      </p:sp>
      <p:pic>
        <p:nvPicPr>
          <p:cNvPr id="5" name="Picture 4">
            <a:extLst>
              <a:ext uri="{FF2B5EF4-FFF2-40B4-BE49-F238E27FC236}">
                <a16:creationId xmlns:a16="http://schemas.microsoft.com/office/drawing/2014/main" xmlns="" id="{E8EF5384-88D3-41BB-A8A7-1755BD93D908}"/>
              </a:ext>
            </a:extLst>
          </p:cNvPr>
          <p:cNvPicPr>
            <a:picLocks noChangeAspect="1"/>
          </p:cNvPicPr>
          <p:nvPr/>
        </p:nvPicPr>
        <p:blipFill>
          <a:blip r:embed="rId2"/>
          <a:stretch>
            <a:fillRect/>
          </a:stretch>
        </p:blipFill>
        <p:spPr>
          <a:xfrm>
            <a:off x="1015606" y="1296827"/>
            <a:ext cx="10271142" cy="1247890"/>
          </a:xfrm>
          <a:prstGeom prst="rect">
            <a:avLst/>
          </a:prstGeom>
        </p:spPr>
      </p:pic>
      <p:pic>
        <p:nvPicPr>
          <p:cNvPr id="7" name="Picture 6">
            <a:extLst>
              <a:ext uri="{FF2B5EF4-FFF2-40B4-BE49-F238E27FC236}">
                <a16:creationId xmlns:a16="http://schemas.microsoft.com/office/drawing/2014/main" xmlns="" id="{7AD8A3FF-14C2-47CD-95B5-D4E9560F8BE0}"/>
              </a:ext>
            </a:extLst>
          </p:cNvPr>
          <p:cNvPicPr>
            <a:picLocks noChangeAspect="1"/>
          </p:cNvPicPr>
          <p:nvPr/>
        </p:nvPicPr>
        <p:blipFill>
          <a:blip r:embed="rId3"/>
          <a:stretch>
            <a:fillRect/>
          </a:stretch>
        </p:blipFill>
        <p:spPr>
          <a:xfrm>
            <a:off x="2030896" y="3616328"/>
            <a:ext cx="8490503" cy="2236715"/>
          </a:xfrm>
          <a:prstGeom prst="rect">
            <a:avLst/>
          </a:prstGeom>
        </p:spPr>
      </p:pic>
      <p:sp>
        <p:nvSpPr>
          <p:cNvPr id="8" name="TextBox 7">
            <a:extLst>
              <a:ext uri="{FF2B5EF4-FFF2-40B4-BE49-F238E27FC236}">
                <a16:creationId xmlns:a16="http://schemas.microsoft.com/office/drawing/2014/main" xmlns="" id="{71DF1C1F-456E-4E18-8914-FF9A213D5EB8}"/>
              </a:ext>
            </a:extLst>
          </p:cNvPr>
          <p:cNvSpPr txBox="1"/>
          <p:nvPr/>
        </p:nvSpPr>
        <p:spPr>
          <a:xfrm>
            <a:off x="2030897" y="2980064"/>
            <a:ext cx="2283515" cy="523220"/>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Solution</a:t>
            </a:r>
          </a:p>
        </p:txBody>
      </p:sp>
    </p:spTree>
    <p:extLst>
      <p:ext uri="{BB962C8B-B14F-4D97-AF65-F5344CB8AC3E}">
        <p14:creationId xmlns:p14="http://schemas.microsoft.com/office/powerpoint/2010/main" val="1211212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C0EFA4B0-3D96-4630-8970-CCAD8B0DAD79}"/>
              </a:ext>
            </a:extLst>
          </p:cNvPr>
          <p:cNvSpPr>
            <a:spLocks noGrp="1"/>
          </p:cNvSpPr>
          <p:nvPr>
            <p:ph type="title"/>
          </p:nvPr>
        </p:nvSpPr>
        <p:spPr>
          <a:xfrm>
            <a:off x="1886340" y="232605"/>
            <a:ext cx="7886700" cy="840823"/>
          </a:xfrm>
        </p:spPr>
        <p:txBody>
          <a:bodyPr/>
          <a:lstStyle/>
          <a:p>
            <a:r>
              <a:rPr lang="en-IN" dirty="0">
                <a:latin typeface="Algerian" panose="04020705040A02060702" pitchFamily="82" charset="0"/>
              </a:rPr>
              <a:t>Example  2</a:t>
            </a:r>
          </a:p>
        </p:txBody>
      </p:sp>
      <p:pic>
        <p:nvPicPr>
          <p:cNvPr id="5" name="Picture 4">
            <a:extLst>
              <a:ext uri="{FF2B5EF4-FFF2-40B4-BE49-F238E27FC236}">
                <a16:creationId xmlns:a16="http://schemas.microsoft.com/office/drawing/2014/main" xmlns="" id="{F1B8D0EF-5B13-4C3A-8C95-49738A10D46C}"/>
              </a:ext>
            </a:extLst>
          </p:cNvPr>
          <p:cNvPicPr>
            <a:picLocks noChangeAspect="1"/>
          </p:cNvPicPr>
          <p:nvPr/>
        </p:nvPicPr>
        <p:blipFill>
          <a:blip r:embed="rId2"/>
          <a:stretch>
            <a:fillRect/>
          </a:stretch>
        </p:blipFill>
        <p:spPr>
          <a:xfrm>
            <a:off x="777922" y="1319281"/>
            <a:ext cx="9580729" cy="1940754"/>
          </a:xfrm>
          <a:prstGeom prst="rect">
            <a:avLst/>
          </a:prstGeom>
        </p:spPr>
      </p:pic>
      <p:pic>
        <p:nvPicPr>
          <p:cNvPr id="7" name="Picture 6">
            <a:extLst>
              <a:ext uri="{FF2B5EF4-FFF2-40B4-BE49-F238E27FC236}">
                <a16:creationId xmlns:a16="http://schemas.microsoft.com/office/drawing/2014/main" xmlns="" id="{C5B42133-B801-4F05-A300-8908B7C5D137}"/>
              </a:ext>
            </a:extLst>
          </p:cNvPr>
          <p:cNvPicPr>
            <a:picLocks noChangeAspect="1"/>
          </p:cNvPicPr>
          <p:nvPr/>
        </p:nvPicPr>
        <p:blipFill>
          <a:blip r:embed="rId3"/>
          <a:stretch>
            <a:fillRect/>
          </a:stretch>
        </p:blipFill>
        <p:spPr>
          <a:xfrm>
            <a:off x="1378423" y="4214480"/>
            <a:ext cx="9358111" cy="2354754"/>
          </a:xfrm>
          <a:prstGeom prst="rect">
            <a:avLst/>
          </a:prstGeom>
        </p:spPr>
      </p:pic>
      <p:sp>
        <p:nvSpPr>
          <p:cNvPr id="9" name="TextBox 8">
            <a:extLst>
              <a:ext uri="{FF2B5EF4-FFF2-40B4-BE49-F238E27FC236}">
                <a16:creationId xmlns:a16="http://schemas.microsoft.com/office/drawing/2014/main" xmlns="" id="{30A93B43-ED83-4F0C-A9D0-F89E2FE6C2CC}"/>
              </a:ext>
            </a:extLst>
          </p:cNvPr>
          <p:cNvSpPr txBox="1"/>
          <p:nvPr/>
        </p:nvSpPr>
        <p:spPr>
          <a:xfrm>
            <a:off x="1981202" y="3260035"/>
            <a:ext cx="2283515" cy="523220"/>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Solution</a:t>
            </a:r>
          </a:p>
        </p:txBody>
      </p:sp>
    </p:spTree>
    <p:extLst>
      <p:ext uri="{BB962C8B-B14F-4D97-AF65-F5344CB8AC3E}">
        <p14:creationId xmlns:p14="http://schemas.microsoft.com/office/powerpoint/2010/main" val="711516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79F61B8-CEDE-4695-9458-19F8AC76DCDA}"/>
              </a:ext>
            </a:extLst>
          </p:cNvPr>
          <p:cNvSpPr>
            <a:spLocks noGrp="1"/>
          </p:cNvSpPr>
          <p:nvPr>
            <p:ph type="title"/>
          </p:nvPr>
        </p:nvSpPr>
        <p:spPr>
          <a:xfrm>
            <a:off x="1914111" y="391632"/>
            <a:ext cx="7886700" cy="708301"/>
          </a:xfrm>
        </p:spPr>
        <p:txBody>
          <a:bodyPr>
            <a:normAutofit/>
          </a:bodyPr>
          <a:lstStyle/>
          <a:p>
            <a:r>
              <a:rPr lang="en-IN" dirty="0">
                <a:latin typeface="Algerian" panose="04020705040A02060702" pitchFamily="82" charset="0"/>
              </a:rPr>
              <a:t>Example 3</a:t>
            </a:r>
          </a:p>
        </p:txBody>
      </p:sp>
      <p:pic>
        <p:nvPicPr>
          <p:cNvPr id="5" name="Picture 4">
            <a:extLst>
              <a:ext uri="{FF2B5EF4-FFF2-40B4-BE49-F238E27FC236}">
                <a16:creationId xmlns:a16="http://schemas.microsoft.com/office/drawing/2014/main" xmlns="" id="{EEEA2780-FEFB-44B9-B3AA-DB536AE00E89}"/>
              </a:ext>
            </a:extLst>
          </p:cNvPr>
          <p:cNvPicPr>
            <a:picLocks noChangeAspect="1"/>
          </p:cNvPicPr>
          <p:nvPr/>
        </p:nvPicPr>
        <p:blipFill>
          <a:blip r:embed="rId2"/>
          <a:stretch>
            <a:fillRect/>
          </a:stretch>
        </p:blipFill>
        <p:spPr>
          <a:xfrm>
            <a:off x="1119116" y="1484245"/>
            <a:ext cx="9485194" cy="3435193"/>
          </a:xfrm>
          <a:prstGeom prst="rect">
            <a:avLst/>
          </a:prstGeom>
        </p:spPr>
      </p:pic>
    </p:spTree>
    <p:extLst>
      <p:ext uri="{BB962C8B-B14F-4D97-AF65-F5344CB8AC3E}">
        <p14:creationId xmlns:p14="http://schemas.microsoft.com/office/powerpoint/2010/main" val="879981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CDE91F-A5ED-48D0-BC11-38D14B47F73F}"/>
              </a:ext>
            </a:extLst>
          </p:cNvPr>
          <p:cNvSpPr>
            <a:spLocks noGrp="1"/>
          </p:cNvSpPr>
          <p:nvPr>
            <p:ph type="title"/>
          </p:nvPr>
        </p:nvSpPr>
        <p:spPr>
          <a:xfrm>
            <a:off x="1784903" y="245858"/>
            <a:ext cx="3182882" cy="854075"/>
          </a:xfrm>
        </p:spPr>
        <p:txBody>
          <a:bodyPr>
            <a:normAutofit/>
          </a:bodyPr>
          <a:lstStyle/>
          <a:p>
            <a:r>
              <a:rPr lang="en-IN" dirty="0">
                <a:latin typeface="Algerian" panose="04020705040A02060702" pitchFamily="82" charset="0"/>
              </a:rPr>
              <a:t>Solution</a:t>
            </a:r>
          </a:p>
        </p:txBody>
      </p:sp>
      <p:pic>
        <p:nvPicPr>
          <p:cNvPr id="4" name="Picture 3">
            <a:extLst>
              <a:ext uri="{FF2B5EF4-FFF2-40B4-BE49-F238E27FC236}">
                <a16:creationId xmlns:a16="http://schemas.microsoft.com/office/drawing/2014/main" xmlns="" id="{D86FFF26-EAEA-4245-85CC-4574B1AC904B}"/>
              </a:ext>
            </a:extLst>
          </p:cNvPr>
          <p:cNvPicPr>
            <a:picLocks noChangeAspect="1"/>
          </p:cNvPicPr>
          <p:nvPr/>
        </p:nvPicPr>
        <p:blipFill>
          <a:blip r:embed="rId2"/>
          <a:stretch>
            <a:fillRect/>
          </a:stretch>
        </p:blipFill>
        <p:spPr>
          <a:xfrm>
            <a:off x="1310185" y="1645481"/>
            <a:ext cx="8960251" cy="4097779"/>
          </a:xfrm>
          <a:prstGeom prst="rect">
            <a:avLst/>
          </a:prstGeom>
        </p:spPr>
      </p:pic>
    </p:spTree>
    <p:extLst>
      <p:ext uri="{BB962C8B-B14F-4D97-AF65-F5344CB8AC3E}">
        <p14:creationId xmlns:p14="http://schemas.microsoft.com/office/powerpoint/2010/main" val="2995904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0A97FA84-DEE6-4D19-964F-A08259F72A44}"/>
              </a:ext>
            </a:extLst>
          </p:cNvPr>
          <p:cNvSpPr>
            <a:spLocks noGrp="1"/>
          </p:cNvSpPr>
          <p:nvPr>
            <p:ph type="title"/>
          </p:nvPr>
        </p:nvSpPr>
        <p:spPr>
          <a:xfrm>
            <a:off x="1762538" y="166344"/>
            <a:ext cx="3355371" cy="880579"/>
          </a:xfrm>
        </p:spPr>
        <p:txBody>
          <a:bodyPr>
            <a:normAutofit/>
          </a:bodyPr>
          <a:lstStyle/>
          <a:p>
            <a:r>
              <a:rPr lang="en-IN" dirty="0">
                <a:latin typeface="Algerian" panose="04020705040A02060702" pitchFamily="82" charset="0"/>
              </a:rPr>
              <a:t>Example 4</a:t>
            </a:r>
          </a:p>
        </p:txBody>
      </p:sp>
      <p:sp>
        <p:nvSpPr>
          <p:cNvPr id="2" name="TextBox 1">
            <a:extLst>
              <a:ext uri="{FF2B5EF4-FFF2-40B4-BE49-F238E27FC236}">
                <a16:creationId xmlns:a16="http://schemas.microsoft.com/office/drawing/2014/main" xmlns="" id="{B35976AC-9B79-4EA7-A565-0576557ACA37}"/>
              </a:ext>
            </a:extLst>
          </p:cNvPr>
          <p:cNvSpPr txBox="1"/>
          <p:nvPr/>
        </p:nvSpPr>
        <p:spPr>
          <a:xfrm>
            <a:off x="1762540" y="1474872"/>
            <a:ext cx="8567531" cy="5262979"/>
          </a:xfrm>
          <a:prstGeom prst="rect">
            <a:avLst/>
          </a:prstGeom>
          <a:noFill/>
        </p:spPr>
        <p:txBody>
          <a:bodyPr wrap="square" rtlCol="0">
            <a:spAutoFit/>
          </a:bodyPr>
          <a:lstStyle/>
          <a:p>
            <a:pPr algn="just"/>
            <a:r>
              <a:rPr lang="en-IN" sz="2800" dirty="0">
                <a:latin typeface="Times New Roman" panose="02020603050405020304" pitchFamily="18" charset="0"/>
                <a:cs typeface="Times New Roman" panose="02020603050405020304" pitchFamily="18" charset="0"/>
              </a:rPr>
              <a:t>A normal GSM has 3 start bits, 3 stop bits(also called as trailing bits), 26 training bits for allowing adaptive equalization, 8.25 guard bits and 2 bursts of 58 bits of encrypted data which is transmitted at 270.833 kbps in the channel. </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Find</a:t>
            </a:r>
          </a:p>
          <a:p>
            <a:pPr marL="342900" indent="-342900">
              <a:buAutoNum type="alphaLcParenR"/>
            </a:pPr>
            <a:r>
              <a:rPr lang="en-IN" sz="2800" dirty="0">
                <a:latin typeface="Times New Roman" panose="02020603050405020304" pitchFamily="18" charset="0"/>
                <a:cs typeface="Times New Roman" panose="02020603050405020304" pitchFamily="18" charset="0"/>
              </a:rPr>
              <a:t>Number of overhead bits per frame, </a:t>
            </a:r>
            <a:r>
              <a:rPr lang="en-IN" sz="2800" dirty="0" err="1">
                <a:latin typeface="Times New Roman" panose="02020603050405020304" pitchFamily="18" charset="0"/>
                <a:cs typeface="Times New Roman" panose="02020603050405020304" pitchFamily="18" charset="0"/>
              </a:rPr>
              <a:t>boh</a:t>
            </a:r>
            <a:endParaRPr lang="en-IN" sz="2800" dirty="0">
              <a:latin typeface="Times New Roman" panose="02020603050405020304" pitchFamily="18" charset="0"/>
              <a:cs typeface="Times New Roman" panose="02020603050405020304" pitchFamily="18" charset="0"/>
            </a:endParaRPr>
          </a:p>
          <a:p>
            <a:pPr marL="342900" indent="-342900">
              <a:buAutoNum type="alphaLcParenR"/>
            </a:pPr>
            <a:r>
              <a:rPr lang="en-IN" sz="2800" dirty="0">
                <a:latin typeface="Times New Roman" panose="02020603050405020304" pitchFamily="18" charset="0"/>
                <a:cs typeface="Times New Roman" panose="02020603050405020304" pitchFamily="18" charset="0"/>
              </a:rPr>
              <a:t>Total number of bits/frame</a:t>
            </a:r>
          </a:p>
          <a:p>
            <a:pPr marL="342900" indent="-342900">
              <a:buAutoNum type="alphaLcParenR"/>
            </a:pPr>
            <a:r>
              <a:rPr lang="en-IN" sz="2800" dirty="0">
                <a:latin typeface="Times New Roman" panose="02020603050405020304" pitchFamily="18" charset="0"/>
                <a:cs typeface="Times New Roman" panose="02020603050405020304" pitchFamily="18" charset="0"/>
              </a:rPr>
              <a:t>Frame rate </a:t>
            </a:r>
          </a:p>
          <a:p>
            <a:pPr marL="342900" indent="-342900">
              <a:buAutoNum type="alphaLcParenR"/>
            </a:pPr>
            <a:r>
              <a:rPr lang="en-IN" sz="2800" dirty="0">
                <a:latin typeface="Times New Roman" panose="02020603050405020304" pitchFamily="18" charset="0"/>
                <a:cs typeface="Times New Roman" panose="02020603050405020304" pitchFamily="18" charset="0"/>
              </a:rPr>
              <a:t>Time duration of a slot</a:t>
            </a:r>
          </a:p>
          <a:p>
            <a:pPr marL="342900" indent="-342900">
              <a:buAutoNum type="alphaLcParenR"/>
            </a:pPr>
            <a:r>
              <a:rPr lang="en-IN" sz="2800" dirty="0">
                <a:latin typeface="Times New Roman" panose="02020603050405020304" pitchFamily="18" charset="0"/>
                <a:cs typeface="Times New Roman" panose="02020603050405020304" pitchFamily="18" charset="0"/>
              </a:rPr>
              <a:t>Frame efficiency</a:t>
            </a:r>
          </a:p>
        </p:txBody>
      </p:sp>
    </p:spTree>
    <p:extLst>
      <p:ext uri="{BB962C8B-B14F-4D97-AF65-F5344CB8AC3E}">
        <p14:creationId xmlns:p14="http://schemas.microsoft.com/office/powerpoint/2010/main" val="3584963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7F07DB9-F421-4D82-A163-F8E7816C922C}"/>
              </a:ext>
            </a:extLst>
          </p:cNvPr>
          <p:cNvSpPr txBox="1"/>
          <p:nvPr/>
        </p:nvSpPr>
        <p:spPr>
          <a:xfrm>
            <a:off x="1822176" y="248360"/>
            <a:ext cx="2703443" cy="523220"/>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Solution</a:t>
            </a:r>
          </a:p>
        </p:txBody>
      </p:sp>
      <p:sp>
        <p:nvSpPr>
          <p:cNvPr id="6" name="TextBox 5">
            <a:extLst>
              <a:ext uri="{FF2B5EF4-FFF2-40B4-BE49-F238E27FC236}">
                <a16:creationId xmlns:a16="http://schemas.microsoft.com/office/drawing/2014/main" xmlns="" id="{C5741B15-6961-48FC-BE52-1D07938A2BB3}"/>
              </a:ext>
            </a:extLst>
          </p:cNvPr>
          <p:cNvSpPr txBox="1"/>
          <p:nvPr/>
        </p:nvSpPr>
        <p:spPr>
          <a:xfrm>
            <a:off x="1603515" y="1563757"/>
            <a:ext cx="8984973" cy="501675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A time slot has 6+ 8.25+26+2(58) = 156.25bits</a:t>
            </a:r>
          </a:p>
          <a:p>
            <a:pPr marL="457200" indent="-457200">
              <a:buAutoNum type="alphaLcParenR"/>
            </a:pPr>
            <a:r>
              <a:rPr lang="en-IN" sz="3200" dirty="0">
                <a:latin typeface="Times New Roman" panose="02020603050405020304" pitchFamily="18" charset="0"/>
                <a:cs typeface="Times New Roman" panose="02020603050405020304" pitchFamily="18" charset="0"/>
              </a:rPr>
              <a:t>Number of overhead bits, </a:t>
            </a:r>
            <a:r>
              <a:rPr lang="en-IN" sz="3200" dirty="0" err="1">
                <a:latin typeface="Times New Roman" panose="02020603050405020304" pitchFamily="18" charset="0"/>
                <a:cs typeface="Times New Roman" panose="02020603050405020304" pitchFamily="18" charset="0"/>
              </a:rPr>
              <a:t>boh</a:t>
            </a:r>
            <a:r>
              <a:rPr lang="en-IN" sz="3200" dirty="0">
                <a:latin typeface="Times New Roman" panose="02020603050405020304" pitchFamily="18" charset="0"/>
                <a:cs typeface="Times New Roman" panose="02020603050405020304" pitchFamily="18" charset="0"/>
              </a:rPr>
              <a:t> =  (8*6) + (8*8.25) + (8*26) = 322bits</a:t>
            </a:r>
          </a:p>
          <a:p>
            <a:pPr marL="457200" indent="-457200">
              <a:buAutoNum type="alphaLcParenR"/>
            </a:pPr>
            <a:r>
              <a:rPr lang="en-IN" sz="3200" dirty="0">
                <a:latin typeface="Times New Roman" panose="02020603050405020304" pitchFamily="18" charset="0"/>
                <a:cs typeface="Times New Roman" panose="02020603050405020304" pitchFamily="18" charset="0"/>
              </a:rPr>
              <a:t>Number of bits/frame = 8* 156.25 = 1250 bits/frame</a:t>
            </a:r>
          </a:p>
          <a:p>
            <a:pPr marL="457200" indent="-457200">
              <a:buAutoNum type="alphaLcParenR"/>
            </a:pPr>
            <a:r>
              <a:rPr lang="en-IN" sz="3200" dirty="0">
                <a:latin typeface="Times New Roman" panose="02020603050405020304" pitchFamily="18" charset="0"/>
                <a:cs typeface="Times New Roman" panose="02020603050405020304" pitchFamily="18" charset="0"/>
              </a:rPr>
              <a:t>Frame Rate= 270.833kbps/1250 bits/frame = 216.66 Frame/sec</a:t>
            </a:r>
          </a:p>
          <a:p>
            <a:r>
              <a:rPr lang="en-IN" sz="3200" dirty="0">
                <a:latin typeface="Times New Roman" panose="02020603050405020304" pitchFamily="18" charset="0"/>
                <a:cs typeface="Times New Roman" panose="02020603050405020304" pitchFamily="18" charset="0"/>
              </a:rPr>
              <a:t>d) Time duration of a slot = 156.25* (1/270.833kbps) = 576.92us</a:t>
            </a:r>
          </a:p>
          <a:p>
            <a:r>
              <a:rPr lang="en-IN" sz="3200" dirty="0">
                <a:latin typeface="Times New Roman" panose="02020603050405020304" pitchFamily="18" charset="0"/>
                <a:cs typeface="Times New Roman" panose="02020603050405020304" pitchFamily="18" charset="0"/>
              </a:rPr>
              <a:t>e) Frame efficiency = Ƞ = [1-(322/1250)] = 74.24%</a:t>
            </a:r>
          </a:p>
        </p:txBody>
      </p:sp>
    </p:spTree>
    <p:extLst>
      <p:ext uri="{BB962C8B-B14F-4D97-AF65-F5344CB8AC3E}">
        <p14:creationId xmlns:p14="http://schemas.microsoft.com/office/powerpoint/2010/main" val="2600181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A92C1D-E61D-66DE-69A3-69380D25EC62}"/>
              </a:ext>
            </a:extLst>
          </p:cNvPr>
          <p:cNvSpPr>
            <a:spLocks noGrp="1"/>
          </p:cNvSpPr>
          <p:nvPr>
            <p:ph type="title"/>
          </p:nvPr>
        </p:nvSpPr>
        <p:spPr>
          <a:xfrm>
            <a:off x="584981" y="393261"/>
            <a:ext cx="10515600" cy="633681"/>
          </a:xfrm>
        </p:spPr>
        <p:txBody>
          <a:bodyPr>
            <a:normAutofit fontScale="90000"/>
          </a:bodyPr>
          <a:lstStyle/>
          <a:p>
            <a:r>
              <a:rPr lang="en-US" dirty="0"/>
              <a:t>Benefits of spread spectrum</a:t>
            </a:r>
            <a:endParaRPr lang="en-IN" dirty="0"/>
          </a:p>
        </p:txBody>
      </p:sp>
      <p:pic>
        <p:nvPicPr>
          <p:cNvPr id="7" name="Picture 6">
            <a:extLst>
              <a:ext uri="{FF2B5EF4-FFF2-40B4-BE49-F238E27FC236}">
                <a16:creationId xmlns:a16="http://schemas.microsoft.com/office/drawing/2014/main" xmlns="" id="{4B62548F-972F-06A9-E93A-BCD339518C52}"/>
              </a:ext>
            </a:extLst>
          </p:cNvPr>
          <p:cNvPicPr>
            <a:picLocks noChangeAspect="1"/>
          </p:cNvPicPr>
          <p:nvPr/>
        </p:nvPicPr>
        <p:blipFill>
          <a:blip r:embed="rId2"/>
          <a:stretch>
            <a:fillRect/>
          </a:stretch>
        </p:blipFill>
        <p:spPr>
          <a:xfrm>
            <a:off x="905741" y="1835336"/>
            <a:ext cx="10380518" cy="4452923"/>
          </a:xfrm>
          <a:prstGeom prst="rect">
            <a:avLst/>
          </a:prstGeom>
        </p:spPr>
      </p:pic>
    </p:spTree>
    <p:extLst>
      <p:ext uri="{BB962C8B-B14F-4D97-AF65-F5344CB8AC3E}">
        <p14:creationId xmlns:p14="http://schemas.microsoft.com/office/powerpoint/2010/main" val="880811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9934" y="285752"/>
            <a:ext cx="9962866" cy="646331"/>
          </a:xfrm>
          <a:prstGeom prst="rect">
            <a:avLst/>
          </a:prstGeom>
        </p:spPr>
        <p:txBody>
          <a:bodyPr wrap="square">
            <a:spAutoFit/>
          </a:bodyPr>
          <a:lstStyle/>
          <a:p>
            <a:pPr algn="just" eaLnBrk="0" fontAlgn="base" hangingPunct="0">
              <a:spcBef>
                <a:spcPts val="160"/>
              </a:spcBef>
              <a:defRPr/>
            </a:pPr>
            <a:r>
              <a:rPr lang="en-IN" sz="36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Spread</a:t>
            </a:r>
            <a:r>
              <a:rPr lang="en-IN" sz="3600" b="1" spc="220"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 </a:t>
            </a:r>
            <a:r>
              <a:rPr lang="en-IN" sz="36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Spectrum Multiple Access (SSMA)</a:t>
            </a:r>
            <a:endParaRPr lang="en-US" sz="3600" b="1" dirty="0">
              <a:solidFill>
                <a:srgbClr val="A5002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2643" name="Rectangle 3"/>
          <p:cNvSpPr txBox="1">
            <a:spLocks noChangeArrowheads="1"/>
          </p:cNvSpPr>
          <p:nvPr/>
        </p:nvSpPr>
        <p:spPr bwMode="auto">
          <a:xfrm>
            <a:off x="112542" y="1196976"/>
            <a:ext cx="814519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defTabSz="45720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defTabSz="4572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defTabSz="4572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defTabSz="4572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eaLnBrk="0" fontAlgn="base" hangingPunct="0">
              <a:lnSpc>
                <a:spcPct val="150000"/>
              </a:lnSpc>
              <a:spcAft>
                <a:spcPct val="0"/>
              </a:spcAft>
              <a:buClrTx/>
              <a:defRPr/>
            </a:pPr>
            <a:r>
              <a:rPr lang="en-US" altLang="zh-CN"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SSMA uses signals which have a </a:t>
            </a:r>
            <a:r>
              <a:rPr lang="en-US" altLang="zh-CN" sz="24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transmission BW that is several orders of magnitude greater than the minimum required RF BW</a:t>
            </a:r>
            <a:r>
              <a:rPr lang="en-US" altLang="zh-CN"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a:t>
            </a:r>
          </a:p>
          <a:p>
            <a:pPr algn="just" eaLnBrk="0" fontAlgn="base" hangingPunct="0">
              <a:lnSpc>
                <a:spcPct val="150000"/>
              </a:lnSpc>
              <a:spcAft>
                <a:spcPct val="0"/>
              </a:spcAft>
              <a:buClrTx/>
              <a:defRPr/>
            </a:pPr>
            <a:r>
              <a:rPr lang="en-US" altLang="zh-CN" sz="2400" b="1"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A pseudo-noise (PN) sequence </a:t>
            </a:r>
            <a:r>
              <a:rPr lang="en-US" altLang="zh-CN"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converts narrowband signal to a wideband noise like signals before transmission.</a:t>
            </a:r>
          </a:p>
          <a:p>
            <a:pPr marL="0" indent="0" algn="just" eaLnBrk="0" fontAlgn="base" hangingPunct="0">
              <a:lnSpc>
                <a:spcPct val="150000"/>
              </a:lnSpc>
              <a:spcAft>
                <a:spcPct val="0"/>
              </a:spcAft>
              <a:buClrTx/>
              <a:buNone/>
              <a:defRPr/>
            </a:pPr>
            <a:r>
              <a:rPr lang="en-US" altLang="zh-CN" sz="2400" b="1"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Application:</a:t>
            </a:r>
            <a:r>
              <a:rPr lang="en-US" altLang="zh-CN"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developed </a:t>
            </a:r>
            <a:r>
              <a:rPr lang="en-US" altLang="zh-CN" sz="2400" b="1"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for military applications</a:t>
            </a:r>
            <a:r>
              <a:rPr lang="en-US" altLang="zh-CN"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for</a:t>
            </a:r>
          </a:p>
          <a:p>
            <a:pPr algn="just" eaLnBrk="0" fontAlgn="base" hangingPunct="0">
              <a:lnSpc>
                <a:spcPct val="150000"/>
              </a:lnSpc>
              <a:spcAft>
                <a:spcPct val="0"/>
              </a:spcAft>
              <a:buClrTx/>
              <a:defRPr/>
            </a:pPr>
            <a:r>
              <a:rPr lang="en-US" altLang="zh-CN"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Security</a:t>
            </a:r>
          </a:p>
          <a:p>
            <a:pPr algn="just" eaLnBrk="0" fontAlgn="base" hangingPunct="0">
              <a:lnSpc>
                <a:spcPct val="150000"/>
              </a:lnSpc>
              <a:spcAft>
                <a:spcPct val="0"/>
              </a:spcAft>
              <a:buClrTx/>
              <a:defRPr/>
            </a:pPr>
            <a:r>
              <a:rPr lang="en-US" altLang="zh-CN"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Undetectability: minimum probability of being detected</a:t>
            </a:r>
          </a:p>
          <a:p>
            <a:pPr algn="just" eaLnBrk="0" fontAlgn="base" hangingPunct="0">
              <a:lnSpc>
                <a:spcPct val="150000"/>
              </a:lnSpc>
              <a:spcAft>
                <a:spcPct val="0"/>
              </a:spcAft>
              <a:buClrTx/>
              <a:defRPr/>
            </a:pPr>
            <a:r>
              <a:rPr lang="en-US" altLang="zh-CN"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Robust against intentional jammers</a:t>
            </a:r>
          </a:p>
        </p:txBody>
      </p:sp>
      <p:pic>
        <p:nvPicPr>
          <p:cNvPr id="4" name="Picture 3">
            <a:extLst>
              <a:ext uri="{FF2B5EF4-FFF2-40B4-BE49-F238E27FC236}">
                <a16:creationId xmlns:a16="http://schemas.microsoft.com/office/drawing/2014/main" xmlns="" id="{DC4C3C26-83B1-3DEE-70E8-F203987FAE6D}"/>
              </a:ext>
            </a:extLst>
          </p:cNvPr>
          <p:cNvPicPr>
            <a:picLocks noChangeAspect="1"/>
          </p:cNvPicPr>
          <p:nvPr/>
        </p:nvPicPr>
        <p:blipFill>
          <a:blip r:embed="rId2"/>
          <a:stretch>
            <a:fillRect/>
          </a:stretch>
        </p:blipFill>
        <p:spPr>
          <a:xfrm>
            <a:off x="8370278" y="1552544"/>
            <a:ext cx="3709180" cy="295536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44B7168-2508-471E-AAD9-1A9BE458F6A9}"/>
              </a:ext>
            </a:extLst>
          </p:cNvPr>
          <p:cNvSpPr/>
          <p:nvPr/>
        </p:nvSpPr>
        <p:spPr>
          <a:xfrm>
            <a:off x="1613453" y="3292899"/>
            <a:ext cx="8885582" cy="3465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921041" y="-116319"/>
            <a:ext cx="8270404" cy="923330"/>
          </a:xfrm>
          <a:prstGeom prst="rect">
            <a:avLst/>
          </a:prstGeom>
        </p:spPr>
        <p:txBody>
          <a:bodyPr wrap="square">
            <a:spAutoFit/>
          </a:bodyPr>
          <a:lstStyle/>
          <a:p>
            <a:pPr algn="just" eaLnBrk="0" fontAlgn="base" hangingPunct="0">
              <a:lnSpc>
                <a:spcPct val="150000"/>
              </a:lnSpc>
              <a:spcBef>
                <a:spcPts val="160"/>
              </a:spcBef>
              <a:defRPr/>
            </a:pPr>
            <a:r>
              <a:rPr lang="en-IN" sz="36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Spread</a:t>
            </a:r>
            <a:r>
              <a:rPr lang="en-IN" sz="3600" b="1" spc="220"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 </a:t>
            </a:r>
            <a:r>
              <a:rPr lang="en-IN" sz="36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Spectrum Multiple Access</a:t>
            </a:r>
            <a:endParaRPr lang="en-US" sz="3600" dirty="0">
              <a:solidFill>
                <a:srgbClr val="A5002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3667" name="Rectangle 6"/>
          <p:cNvSpPr>
            <a:spLocks noChangeArrowheads="1"/>
          </p:cNvSpPr>
          <p:nvPr/>
        </p:nvSpPr>
        <p:spPr bwMode="auto">
          <a:xfrm>
            <a:off x="350294" y="438112"/>
            <a:ext cx="9074426" cy="242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800100" indent="-34290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eaLnBrk="0" fontAlgn="base" hangingPunct="0">
              <a:lnSpc>
                <a:spcPct val="150000"/>
              </a:lnSpc>
              <a:spcBef>
                <a:spcPct val="0"/>
              </a:spcBef>
              <a:spcAft>
                <a:spcPct val="0"/>
              </a:spcAft>
              <a:buClrTx/>
              <a:buSzTx/>
              <a:buNone/>
              <a:defRPr/>
            </a:pPr>
            <a:r>
              <a:rPr lang="tr-TR" altLang="en-US" sz="3200" b="1" dirty="0">
                <a:solidFill>
                  <a:prstClr val="black"/>
                </a:solidFill>
                <a:latin typeface="Times New Roman" panose="02020603050405020304" pitchFamily="18" charset="0"/>
                <a:cs typeface="Times New Roman" panose="02020603050405020304" pitchFamily="18" charset="0"/>
              </a:rPr>
              <a:t>Two techniques</a:t>
            </a:r>
            <a:r>
              <a:rPr lang="en-US" altLang="en-US" sz="2400" b="1" dirty="0">
                <a:solidFill>
                  <a:prstClr val="black"/>
                </a:solidFill>
                <a:latin typeface="Times New Roman" panose="02020603050405020304" pitchFamily="18" charset="0"/>
                <a:cs typeface="Times New Roman" panose="02020603050405020304" pitchFamily="18" charset="0"/>
              </a:rPr>
              <a:t>:</a:t>
            </a:r>
            <a:endParaRPr lang="tr-TR" altLang="en-US" sz="2400" b="1" dirty="0">
              <a:solidFill>
                <a:prstClr val="black"/>
              </a:solidFill>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buClrTx/>
              <a:buSzTx/>
              <a:buFont typeface="Wingdings" panose="05000000000000000000" pitchFamily="2" charset="2"/>
              <a:buChar char="Ø"/>
              <a:defRPr/>
            </a:pPr>
            <a:r>
              <a:rPr lang="tr-TR" altLang="en-US" sz="2400" dirty="0">
                <a:solidFill>
                  <a:prstClr val="black"/>
                </a:solidFill>
                <a:latin typeface="Times New Roman" panose="02020603050405020304" pitchFamily="18" charset="0"/>
                <a:cs typeface="Times New Roman" panose="02020603050405020304" pitchFamily="18" charset="0"/>
              </a:rPr>
              <a:t>Frequency Hopped Multiple Access (</a:t>
            </a:r>
            <a:r>
              <a:rPr lang="tr-TR" altLang="en-US" sz="2400" b="1" dirty="0">
                <a:solidFill>
                  <a:prstClr val="black"/>
                </a:solidFill>
                <a:latin typeface="Times New Roman" panose="02020603050405020304" pitchFamily="18" charset="0"/>
                <a:cs typeface="Times New Roman" panose="02020603050405020304" pitchFamily="18" charset="0"/>
              </a:rPr>
              <a:t>FHMA</a:t>
            </a:r>
            <a:r>
              <a:rPr lang="tr-TR" altLang="en-US" sz="2400" dirty="0">
                <a:solidFill>
                  <a:prstClr val="black"/>
                </a:solidFill>
                <a:latin typeface="Times New Roman" panose="02020603050405020304" pitchFamily="18" charset="0"/>
                <a:cs typeface="Times New Roman" panose="02020603050405020304" pitchFamily="18" charset="0"/>
              </a:rPr>
              <a:t>)</a:t>
            </a:r>
            <a:r>
              <a:rPr lang="en-US" altLang="en-US" sz="2400" dirty="0">
                <a:solidFill>
                  <a:prstClr val="black"/>
                </a:solidFill>
                <a:latin typeface="Times New Roman" panose="02020603050405020304" pitchFamily="18" charset="0"/>
                <a:cs typeface="Times New Roman" panose="02020603050405020304" pitchFamily="18" charset="0"/>
              </a:rPr>
              <a:t>  </a:t>
            </a:r>
            <a:endParaRPr lang="tr-TR" altLang="en-US" sz="2400" dirty="0">
              <a:solidFill>
                <a:prstClr val="black"/>
              </a:solidFill>
              <a:latin typeface="Times New Roman" panose="02020603050405020304" pitchFamily="18" charset="0"/>
              <a:cs typeface="Times New Roman" panose="02020603050405020304" pitchFamily="18" charset="0"/>
            </a:endParaRPr>
          </a:p>
          <a:p>
            <a:pPr lvl="1" algn="just" eaLnBrk="0" fontAlgn="base" hangingPunct="0">
              <a:lnSpc>
                <a:spcPct val="150000"/>
              </a:lnSpc>
              <a:spcBef>
                <a:spcPct val="0"/>
              </a:spcBef>
              <a:spcAft>
                <a:spcPct val="0"/>
              </a:spcAft>
              <a:buClrTx/>
              <a:buSzTx/>
              <a:buFont typeface="Wingdings" panose="05000000000000000000" pitchFamily="2" charset="2"/>
              <a:buChar char="Ø"/>
              <a:defRPr/>
            </a:pPr>
            <a:r>
              <a:rPr lang="tr-TR" altLang="en-US" sz="2400" dirty="0">
                <a:solidFill>
                  <a:prstClr val="black"/>
                </a:solidFill>
                <a:latin typeface="Times New Roman" panose="02020603050405020304" pitchFamily="18" charset="0"/>
                <a:cs typeface="Times New Roman" panose="02020603050405020304" pitchFamily="18" charset="0"/>
              </a:rPr>
              <a:t>Direct Sequence Multiple Access (</a:t>
            </a:r>
            <a:r>
              <a:rPr lang="tr-TR" altLang="en-US" sz="2400" b="1" dirty="0">
                <a:solidFill>
                  <a:prstClr val="black"/>
                </a:solidFill>
                <a:latin typeface="Times New Roman" panose="02020603050405020304" pitchFamily="18" charset="0"/>
                <a:cs typeface="Times New Roman" panose="02020603050405020304" pitchFamily="18" charset="0"/>
              </a:rPr>
              <a:t>DSMA</a:t>
            </a:r>
            <a:r>
              <a:rPr lang="tr-TR" altLang="en-US" sz="2400" dirty="0">
                <a:solidFill>
                  <a:prstClr val="black"/>
                </a:solidFill>
                <a:latin typeface="Times New Roman" panose="02020603050405020304" pitchFamily="18" charset="0"/>
                <a:cs typeface="Times New Roman" panose="02020603050405020304" pitchFamily="18" charset="0"/>
              </a:rPr>
              <a:t>) </a:t>
            </a:r>
            <a:r>
              <a:rPr lang="en-US" altLang="en-US" sz="2400" dirty="0">
                <a:solidFill>
                  <a:prstClr val="black"/>
                </a:solidFill>
                <a:latin typeface="Times New Roman" panose="02020603050405020304" pitchFamily="18" charset="0"/>
                <a:cs typeface="Times New Roman" panose="02020603050405020304" pitchFamily="18" charset="0"/>
              </a:rPr>
              <a:t>-</a:t>
            </a:r>
            <a:r>
              <a:rPr lang="tr-TR" altLang="en-US" sz="2400" dirty="0">
                <a:solidFill>
                  <a:prstClr val="black"/>
                </a:solidFill>
                <a:latin typeface="Times New Roman" panose="02020603050405020304" pitchFamily="18" charset="0"/>
                <a:cs typeface="Times New Roman" panose="02020603050405020304" pitchFamily="18" charset="0"/>
              </a:rPr>
              <a:t>Also called Code Division Multiple Access  </a:t>
            </a:r>
            <a:r>
              <a:rPr lang="en-US" altLang="en-US" sz="2400" dirty="0">
                <a:solidFill>
                  <a:prstClr val="black"/>
                </a:solidFill>
                <a:latin typeface="Times New Roman" panose="02020603050405020304" pitchFamily="18" charset="0"/>
                <a:cs typeface="Times New Roman" panose="02020603050405020304" pitchFamily="18" charset="0"/>
              </a:rPr>
              <a:t>(</a:t>
            </a:r>
            <a:r>
              <a:rPr lang="tr-TR" altLang="en-US" sz="2400" b="1" dirty="0">
                <a:solidFill>
                  <a:prstClr val="black"/>
                </a:solidFill>
                <a:latin typeface="Times New Roman" panose="02020603050405020304" pitchFamily="18" charset="0"/>
                <a:cs typeface="Times New Roman" panose="02020603050405020304" pitchFamily="18" charset="0"/>
              </a:rPr>
              <a:t>CDMA</a:t>
            </a:r>
            <a:r>
              <a:rPr lang="en-US" altLang="en-US" sz="2400" dirty="0">
                <a:solidFill>
                  <a:prstClr val="black"/>
                </a:solidFill>
                <a:latin typeface="Times New Roman" panose="02020603050405020304" pitchFamily="18" charset="0"/>
                <a:cs typeface="Times New Roman" panose="02020603050405020304" pitchFamily="18" charset="0"/>
              </a:rPr>
              <a:t>)</a:t>
            </a:r>
            <a:endParaRPr lang="en-US" altLang="zh-TW" sz="2400" dirty="0">
              <a:solidFill>
                <a:prstClr val="black"/>
              </a:solidFill>
              <a:latin typeface="Times New Roman" panose="02020603050405020304" pitchFamily="18" charset="0"/>
              <a:ea typeface="PMingLiU" pitchFamily="18" charset="-120"/>
              <a:cs typeface="Times New Roman" panose="02020603050405020304" pitchFamily="18" charset="0"/>
            </a:endParaRPr>
          </a:p>
        </p:txBody>
      </p:sp>
      <p:pic>
        <p:nvPicPr>
          <p:cNvPr id="11366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483" y="3478431"/>
            <a:ext cx="8607520" cy="3094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9B847C-39C9-64B9-B728-09A6AC7F6932}"/>
              </a:ext>
            </a:extLst>
          </p:cNvPr>
          <p:cNvSpPr>
            <a:spLocks noGrp="1"/>
          </p:cNvSpPr>
          <p:nvPr>
            <p:ph type="title"/>
          </p:nvPr>
        </p:nvSpPr>
        <p:spPr>
          <a:xfrm>
            <a:off x="614597" y="323953"/>
            <a:ext cx="10515600" cy="714167"/>
          </a:xfrm>
        </p:spPr>
        <p:txBody>
          <a:bodyPr>
            <a:normAutofit/>
          </a:bodyPr>
          <a:lstStyle/>
          <a:p>
            <a:r>
              <a:rPr lang="en-IN" sz="4000" b="1" i="0" dirty="0">
                <a:solidFill>
                  <a:srgbClr val="FF0000"/>
                </a:solidFill>
                <a:effectLst/>
                <a:latin typeface="urw-din"/>
              </a:rPr>
              <a:t>Radio Frequency:</a:t>
            </a:r>
            <a:r>
              <a:rPr lang="en-IN" sz="4000" b="0" i="0" dirty="0">
                <a:solidFill>
                  <a:srgbClr val="FF0000"/>
                </a:solidFill>
                <a:effectLst/>
                <a:latin typeface="urw-din"/>
              </a:rPr>
              <a:t> </a:t>
            </a:r>
            <a:endParaRPr lang="en-IN" sz="4000" dirty="0">
              <a:solidFill>
                <a:srgbClr val="FF0000"/>
              </a:solidFill>
            </a:endParaRPr>
          </a:p>
        </p:txBody>
      </p:sp>
      <p:sp>
        <p:nvSpPr>
          <p:cNvPr id="3" name="Content Placeholder 2">
            <a:extLst>
              <a:ext uri="{FF2B5EF4-FFF2-40B4-BE49-F238E27FC236}">
                <a16:creationId xmlns:a16="http://schemas.microsoft.com/office/drawing/2014/main" xmlns="" id="{E0123DD2-5215-04E0-EA20-15EB75DE6CF9}"/>
              </a:ext>
            </a:extLst>
          </p:cNvPr>
          <p:cNvSpPr>
            <a:spLocks noGrp="1"/>
          </p:cNvSpPr>
          <p:nvPr>
            <p:ph idx="1"/>
          </p:nvPr>
        </p:nvSpPr>
        <p:spPr>
          <a:xfrm>
            <a:off x="371007" y="1360929"/>
            <a:ext cx="11002779" cy="5173117"/>
          </a:xfrm>
        </p:spPr>
        <p:txBody>
          <a:bodyPr>
            <a:normAutofit/>
          </a:bodyPr>
          <a:lstStyle/>
          <a:p>
            <a:r>
              <a:rPr lang="en-US" b="0" i="0" dirty="0">
                <a:solidFill>
                  <a:srgbClr val="273239"/>
                </a:solidFill>
                <a:effectLst/>
                <a:latin typeface="urw-din"/>
              </a:rPr>
              <a:t>In free space, the sender (transmitter) sends an alternating current into a section of wire (an antenna). </a:t>
            </a:r>
          </a:p>
          <a:p>
            <a:r>
              <a:rPr lang="en-US" b="0" i="0" dirty="0">
                <a:solidFill>
                  <a:srgbClr val="273239"/>
                </a:solidFill>
                <a:effectLst/>
                <a:latin typeface="urw-din"/>
              </a:rPr>
              <a:t>This sets up a moving electric and magnetic fields that travel as travelling waves. </a:t>
            </a:r>
          </a:p>
          <a:p>
            <a:r>
              <a:rPr lang="en-US" b="0" i="0" dirty="0">
                <a:solidFill>
                  <a:srgbClr val="273239"/>
                </a:solidFill>
                <a:effectLst/>
                <a:latin typeface="urw-din"/>
              </a:rPr>
              <a:t>The electric and magnetic field moves along each other at a right angle to each other as shown. </a:t>
            </a:r>
          </a:p>
          <a:p>
            <a:r>
              <a:rPr lang="en-US" b="0" i="0" dirty="0">
                <a:solidFill>
                  <a:srgbClr val="273239"/>
                </a:solidFill>
                <a:effectLst/>
                <a:latin typeface="urw-din"/>
              </a:rPr>
              <a:t>The signal must keep changing or alternating by cycle up and down to keep electric and magnetic field cyclic and pushing forward. </a:t>
            </a:r>
          </a:p>
          <a:p>
            <a:r>
              <a:rPr lang="en-US" b="0" i="0" dirty="0">
                <a:solidFill>
                  <a:srgbClr val="273239"/>
                </a:solidFill>
                <a:effectLst/>
                <a:latin typeface="urw-din"/>
              </a:rPr>
              <a:t>The no of cycles a wave taking in a second is called Frequency of the wave. </a:t>
            </a:r>
          </a:p>
          <a:p>
            <a:endParaRPr lang="en-US" b="0" i="0" dirty="0">
              <a:solidFill>
                <a:srgbClr val="273239"/>
              </a:solidFill>
              <a:effectLst/>
              <a:latin typeface="urw-din"/>
            </a:endParaRPr>
          </a:p>
          <a:p>
            <a:endParaRPr lang="en-US" dirty="0">
              <a:solidFill>
                <a:srgbClr val="273239"/>
              </a:solidFill>
              <a:latin typeface="urw-din"/>
            </a:endParaRPr>
          </a:p>
          <a:p>
            <a:endParaRPr lang="en-US" b="0" i="0" dirty="0">
              <a:solidFill>
                <a:srgbClr val="273239"/>
              </a:solidFill>
              <a:effectLst/>
              <a:latin typeface="urw-din"/>
            </a:endParaRPr>
          </a:p>
          <a:p>
            <a:endParaRPr lang="en-IN" dirty="0"/>
          </a:p>
        </p:txBody>
      </p:sp>
    </p:spTree>
    <p:extLst>
      <p:ext uri="{BB962C8B-B14F-4D97-AF65-F5344CB8AC3E}">
        <p14:creationId xmlns:p14="http://schemas.microsoft.com/office/powerpoint/2010/main" val="720293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4467" y="2"/>
            <a:ext cx="9360220" cy="830997"/>
          </a:xfrm>
          <a:prstGeom prst="rect">
            <a:avLst/>
          </a:prstGeom>
        </p:spPr>
        <p:txBody>
          <a:bodyPr wrap="square">
            <a:spAutoFit/>
          </a:bodyPr>
          <a:lstStyle/>
          <a:p>
            <a:pPr algn="just" eaLnBrk="0" fontAlgn="base" hangingPunct="0">
              <a:lnSpc>
                <a:spcPct val="150000"/>
              </a:lnSpc>
              <a:tabLst>
                <a:tab pos="5486400" algn="l"/>
              </a:tabLst>
              <a:defRPr/>
            </a:pPr>
            <a:r>
              <a:rPr lang="en-IN" sz="32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Frequency </a:t>
            </a:r>
            <a:r>
              <a:rPr lang="en-IN" sz="3200" b="1" spc="170"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 </a:t>
            </a:r>
            <a:r>
              <a:rPr lang="en-IN" sz="32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Hopped</a:t>
            </a:r>
            <a:r>
              <a:rPr lang="en-IN" sz="3200" b="1" spc="245"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 </a:t>
            </a:r>
            <a:r>
              <a:rPr lang="en-IN" sz="32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Multiple </a:t>
            </a:r>
            <a:r>
              <a:rPr lang="en-IN" sz="3200" b="1" spc="35"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 </a:t>
            </a:r>
            <a:r>
              <a:rPr lang="en-IN" sz="32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Access </a:t>
            </a:r>
            <a:r>
              <a:rPr lang="en-IN" sz="3200" b="1" spc="50"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 </a:t>
            </a:r>
            <a:r>
              <a:rPr lang="en-IN" sz="3200" b="1" dirty="0">
                <a:solidFill>
                  <a:srgbClr val="A50021"/>
                </a:solidFill>
                <a:latin typeface="Times New Roman" panose="02020603050405020304" pitchFamily="18" charset="0"/>
                <a:ea typeface="Calibri" panose="020F0502020204030204" pitchFamily="34" charset="0"/>
                <a:cs typeface="Times New Roman" panose="02020603050405020304" pitchFamily="18" charset="0"/>
              </a:rPr>
              <a:t>(FHMA)</a:t>
            </a:r>
            <a:endParaRPr lang="en-US" sz="3200" dirty="0">
              <a:solidFill>
                <a:srgbClr val="A5002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4691" name="Rectangle 3"/>
          <p:cNvSpPr>
            <a:spLocks noChangeArrowheads="1"/>
          </p:cNvSpPr>
          <p:nvPr/>
        </p:nvSpPr>
        <p:spPr bwMode="auto">
          <a:xfrm>
            <a:off x="507113" y="830999"/>
            <a:ext cx="6057460" cy="238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342900" indent="-3429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fontAlgn="base">
              <a:lnSpc>
                <a:spcPct val="150000"/>
              </a:lnSpc>
              <a:spcBef>
                <a:spcPct val="20000"/>
              </a:spcBef>
              <a:spcAft>
                <a:spcPct val="0"/>
              </a:spcAft>
              <a:buClrTx/>
              <a:buSzPct val="65000"/>
              <a:buFont typeface="Wingdings" panose="05000000000000000000" pitchFamily="2" charset="2"/>
              <a:buChar char="n"/>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Digital muliple access technique</a:t>
            </a:r>
          </a:p>
          <a:p>
            <a:pPr algn="just" fontAlgn="base">
              <a:lnSpc>
                <a:spcPct val="150000"/>
              </a:lnSpc>
              <a:spcBef>
                <a:spcPct val="20000"/>
              </a:spcBef>
              <a:spcAft>
                <a:spcPct val="0"/>
              </a:spcAft>
              <a:buClrTx/>
              <a:buSzPct val="65000"/>
              <a:buFont typeface="Wingdings" panose="05000000000000000000" pitchFamily="2" charset="2"/>
              <a:buChar char="n"/>
              <a:defRPr/>
            </a:pP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It </a:t>
            </a:r>
            <a:r>
              <a:rPr lang="en-US" altLang="en-US" sz="24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varies carrier frequency of individual users in a </a:t>
            </a:r>
            <a:r>
              <a:rPr lang="tr-TR" altLang="en-US" sz="2400" b="1" u="sng"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pseudo-random</a:t>
            </a:r>
            <a:r>
              <a:rPr lang="tr-TR" altLang="en-US" sz="24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fashion</a:t>
            </a:r>
            <a:r>
              <a:rPr lang="en-US" altLang="en-US" sz="24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within a wideband channel.</a:t>
            </a:r>
            <a:endPar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915939" y="1011147"/>
            <a:ext cx="5276061" cy="4182059"/>
          </a:xfrm>
          <a:prstGeom prst="rect">
            <a:avLst/>
          </a:prstGeom>
        </p:spPr>
      </p:pic>
      <p:sp>
        <p:nvSpPr>
          <p:cNvPr id="4" name="Rectangle 3"/>
          <p:cNvSpPr/>
          <p:nvPr/>
        </p:nvSpPr>
        <p:spPr>
          <a:xfrm>
            <a:off x="155747" y="3213190"/>
            <a:ext cx="6408826" cy="1938992"/>
          </a:xfrm>
          <a:prstGeom prst="rect">
            <a:avLst/>
          </a:prstGeom>
        </p:spPr>
        <p:txBody>
          <a:bodyPr wrap="square">
            <a:spAutoFit/>
          </a:bodyPr>
          <a:lstStyle/>
          <a:p>
            <a:r>
              <a:rPr lang="en-US" sz="2400" dirty="0"/>
              <a:t>FHMA allows multiple users to simultaneously </a:t>
            </a:r>
            <a:r>
              <a:rPr lang="en-US" sz="2400" dirty="0">
                <a:solidFill>
                  <a:srgbClr val="FF0000"/>
                </a:solidFill>
              </a:rPr>
              <a:t>occupy the same spectrum at the same time</a:t>
            </a:r>
            <a:r>
              <a:rPr lang="en-US" sz="2400" dirty="0"/>
              <a:t>, where each user dwells at a </a:t>
            </a:r>
            <a:r>
              <a:rPr lang="en-US" sz="2400" dirty="0">
                <a:solidFill>
                  <a:srgbClr val="FF0000"/>
                </a:solidFill>
              </a:rPr>
              <a:t>specific narrowband channel at a particular instance of time, based on the particular PN code of the user</a:t>
            </a:r>
          </a:p>
        </p:txBody>
      </p:sp>
      <p:sp>
        <p:nvSpPr>
          <p:cNvPr id="5" name="Rectangle 4"/>
          <p:cNvSpPr/>
          <p:nvPr/>
        </p:nvSpPr>
        <p:spPr>
          <a:xfrm>
            <a:off x="288748" y="5595381"/>
            <a:ext cx="11461974" cy="1015663"/>
          </a:xfrm>
          <a:prstGeom prst="rect">
            <a:avLst/>
          </a:prstGeom>
        </p:spPr>
        <p:txBody>
          <a:bodyPr wrap="square">
            <a:spAutoFit/>
          </a:bodyPr>
          <a:lstStyle/>
          <a:p>
            <a:r>
              <a:rPr lang="en-US" sz="2000" dirty="0">
                <a:solidFill>
                  <a:srgbClr val="424242"/>
                </a:solidFill>
                <a:latin typeface="Verdana" panose="020B0604030504040204" pitchFamily="34" charset="0"/>
              </a:rPr>
              <a:t>Frequency hopping spread spectrum (FHSS) is a method </a:t>
            </a:r>
            <a:r>
              <a:rPr lang="en-US" sz="2000" dirty="0">
                <a:solidFill>
                  <a:srgbClr val="FF0000"/>
                </a:solidFill>
                <a:latin typeface="Verdana" panose="020B0604030504040204" pitchFamily="34" charset="0"/>
              </a:rPr>
              <a:t>of transmitting radio signals by shifting carriers </a:t>
            </a:r>
            <a:r>
              <a:rPr lang="en-US" sz="2000" dirty="0">
                <a:solidFill>
                  <a:srgbClr val="424242"/>
                </a:solidFill>
                <a:latin typeface="Verdana" panose="020B0604030504040204" pitchFamily="34" charset="0"/>
              </a:rPr>
              <a:t>across numerous channels with pseudorandom sequence which is already known to the sender and receiver.</a:t>
            </a:r>
            <a:endParaRPr lang="en-US"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66" y="2579428"/>
            <a:ext cx="10515600" cy="3870490"/>
          </a:xfrm>
        </p:spPr>
        <p:txBody>
          <a:bodyPr/>
          <a:lstStyle/>
          <a:p>
            <a:pPr algn="just" fontAlgn="base">
              <a:lnSpc>
                <a:spcPct val="150000"/>
              </a:lnSpc>
              <a:spcBef>
                <a:spcPct val="20000"/>
              </a:spcBef>
              <a:spcAft>
                <a:spcPct val="0"/>
              </a:spcAft>
              <a:buClrTx/>
              <a:buSzPct val="65000"/>
              <a:buFont typeface="Wingdings" panose="05000000000000000000" pitchFamily="2" charset="2"/>
              <a:buChar char="n"/>
              <a:defRPr/>
            </a:pP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 </a:t>
            </a:r>
            <a:r>
              <a:rPr lang="en-US" altLang="en-US" sz="24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rate of hopping </a:t>
            </a: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from one frequency to another is a function of the </a:t>
            </a:r>
            <a:r>
              <a:rPr lang="en-US" altLang="en-US" sz="24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information rate</a:t>
            </a: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a:p>
            <a:pPr algn="just" fontAlgn="base">
              <a:lnSpc>
                <a:spcPct val="150000"/>
              </a:lnSpc>
              <a:spcBef>
                <a:spcPct val="20000"/>
              </a:spcBef>
              <a:spcAft>
                <a:spcPct val="0"/>
              </a:spcAft>
              <a:buClrTx/>
              <a:buSzPct val="65000"/>
              <a:buFont typeface="Wingdings" panose="05000000000000000000" pitchFamily="2" charset="2"/>
              <a:buChar char="n"/>
              <a:defRPr/>
            </a:pP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 </a:t>
            </a:r>
            <a:r>
              <a:rPr lang="en-US" altLang="en-US" sz="24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specific order </a:t>
            </a: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in which frequencies are occupied is a function of a </a:t>
            </a:r>
            <a:r>
              <a:rPr lang="en-US" altLang="en-US" sz="24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code sequence</a:t>
            </a: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a:p>
            <a:pPr algn="just" fontAlgn="base">
              <a:lnSpc>
                <a:spcPct val="150000"/>
              </a:lnSpc>
              <a:spcBef>
                <a:spcPct val="20000"/>
              </a:spcBef>
              <a:spcAft>
                <a:spcPct val="0"/>
              </a:spcAft>
              <a:buClrTx/>
              <a:buSzPct val="65000"/>
              <a:buFont typeface="Wingdings" panose="05000000000000000000" pitchFamily="2" charset="2"/>
              <a:buChar char="n"/>
              <a:defRPr/>
            </a:pP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 set of possible carrier frequencies is called </a:t>
            </a:r>
            <a:r>
              <a:rPr lang="en-US" altLang="en-US" sz="24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hop set</a:t>
            </a:r>
            <a:r>
              <a:rPr lang="en-US"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a:p>
            <a:pPr lvl="2" algn="just" fontAlgn="base">
              <a:lnSpc>
                <a:spcPct val="150000"/>
              </a:lnSpc>
              <a:spcBef>
                <a:spcPct val="20000"/>
              </a:spcBef>
              <a:spcAft>
                <a:spcPct val="0"/>
              </a:spcAft>
              <a:buClrTx/>
              <a:buSzPct val="65000"/>
              <a:buFont typeface="Wingdings" panose="05000000000000000000" pitchFamily="2" charset="2"/>
              <a:buChar char="n"/>
              <a:defRPr/>
            </a:pPr>
            <a:r>
              <a:rPr lang="en-US" altLang="en-US" sz="24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Example where FHMA is adopted: </a:t>
            </a:r>
            <a:r>
              <a:rPr lang="tr-TR" altLang="en-US" sz="2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GSM and Bluetooth</a:t>
            </a:r>
            <a:endParaRPr lang="en-US" altLang="en-US" sz="24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
        <p:nvSpPr>
          <p:cNvPr id="4" name="Rectangle 3"/>
          <p:cNvSpPr/>
          <p:nvPr/>
        </p:nvSpPr>
        <p:spPr>
          <a:xfrm>
            <a:off x="578891" y="274683"/>
            <a:ext cx="10748751" cy="1938992"/>
          </a:xfrm>
          <a:prstGeom prst="rect">
            <a:avLst/>
          </a:prstGeom>
        </p:spPr>
        <p:txBody>
          <a:bodyPr wrap="square">
            <a:spAutoFit/>
          </a:bodyPr>
          <a:lstStyle/>
          <a:p>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The principle of FHSS:</a:t>
            </a:r>
          </a:p>
          <a:p>
            <a:endParaRPr lang="en-US" sz="2400" dirty="0">
              <a:solidFill>
                <a:srgbClr val="FF0000"/>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 a wide frequency band is divided into multiple channels and communications are jumping (hopping) sequentially from one channel to another in a sequence and a rate agreed to advance between the transmitter and the receiver</a:t>
            </a:r>
            <a:r>
              <a:rPr lang="en-US" sz="2400" dirty="0">
                <a:solidFill>
                  <a:srgbClr val="000000"/>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4037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84C4E5-7C49-C3FA-0D0B-3CA4E640F8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AAC640FB-CBA8-0713-B066-5F7B2C5E589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FB9B1226-601D-591C-5185-67946A35BF74}"/>
              </a:ext>
            </a:extLst>
          </p:cNvPr>
          <p:cNvPicPr>
            <a:picLocks noChangeAspect="1"/>
          </p:cNvPicPr>
          <p:nvPr/>
        </p:nvPicPr>
        <p:blipFill>
          <a:blip r:embed="rId2"/>
          <a:stretch>
            <a:fillRect/>
          </a:stretch>
        </p:blipFill>
        <p:spPr>
          <a:xfrm>
            <a:off x="991812" y="365125"/>
            <a:ext cx="10361988" cy="3885470"/>
          </a:xfrm>
          <a:prstGeom prst="rect">
            <a:avLst/>
          </a:prstGeom>
        </p:spPr>
      </p:pic>
      <p:pic>
        <p:nvPicPr>
          <p:cNvPr id="7" name="Picture 6">
            <a:extLst>
              <a:ext uri="{FF2B5EF4-FFF2-40B4-BE49-F238E27FC236}">
                <a16:creationId xmlns:a16="http://schemas.microsoft.com/office/drawing/2014/main" xmlns="" id="{0BB6D6BF-4A2B-1C62-E2B3-9C1941A1104E}"/>
              </a:ext>
            </a:extLst>
          </p:cNvPr>
          <p:cNvPicPr>
            <a:picLocks noChangeAspect="1"/>
          </p:cNvPicPr>
          <p:nvPr/>
        </p:nvPicPr>
        <p:blipFill>
          <a:blip r:embed="rId3"/>
          <a:stretch>
            <a:fillRect/>
          </a:stretch>
        </p:blipFill>
        <p:spPr>
          <a:xfrm>
            <a:off x="1195754" y="4001294"/>
            <a:ext cx="9768320" cy="2491581"/>
          </a:xfrm>
          <a:prstGeom prst="rect">
            <a:avLst/>
          </a:prstGeom>
        </p:spPr>
      </p:pic>
    </p:spTree>
    <p:extLst>
      <p:ext uri="{BB962C8B-B14F-4D97-AF65-F5344CB8AC3E}">
        <p14:creationId xmlns:p14="http://schemas.microsoft.com/office/powerpoint/2010/main" val="3071615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A2A68E-482C-A3A2-A857-00D3F39762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42D11D6-0895-D87F-5F3F-20250FABF3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32A7546C-DBD8-64AD-5DC3-E166315713F6}"/>
              </a:ext>
            </a:extLst>
          </p:cNvPr>
          <p:cNvPicPr>
            <a:picLocks noChangeAspect="1"/>
          </p:cNvPicPr>
          <p:nvPr/>
        </p:nvPicPr>
        <p:blipFill>
          <a:blip r:embed="rId2"/>
          <a:stretch>
            <a:fillRect/>
          </a:stretch>
        </p:blipFill>
        <p:spPr>
          <a:xfrm>
            <a:off x="436098" y="365123"/>
            <a:ext cx="11394831" cy="6345165"/>
          </a:xfrm>
          <a:prstGeom prst="rect">
            <a:avLst/>
          </a:prstGeom>
        </p:spPr>
      </p:pic>
    </p:spTree>
    <p:extLst>
      <p:ext uri="{BB962C8B-B14F-4D97-AF65-F5344CB8AC3E}">
        <p14:creationId xmlns:p14="http://schemas.microsoft.com/office/powerpoint/2010/main" val="1190110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4552C6-B929-D698-DEBE-C9BE784CB8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790400F-F580-997B-B9C2-762837B5656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45222235-D959-5B21-A46D-935EB473F736}"/>
              </a:ext>
            </a:extLst>
          </p:cNvPr>
          <p:cNvPicPr>
            <a:picLocks noChangeAspect="1"/>
          </p:cNvPicPr>
          <p:nvPr/>
        </p:nvPicPr>
        <p:blipFill>
          <a:blip r:embed="rId2"/>
          <a:stretch>
            <a:fillRect/>
          </a:stretch>
        </p:blipFill>
        <p:spPr>
          <a:xfrm>
            <a:off x="735593" y="365125"/>
            <a:ext cx="10515600" cy="6127750"/>
          </a:xfrm>
          <a:prstGeom prst="rect">
            <a:avLst/>
          </a:prstGeom>
        </p:spPr>
      </p:pic>
    </p:spTree>
    <p:extLst>
      <p:ext uri="{BB962C8B-B14F-4D97-AF65-F5344CB8AC3E}">
        <p14:creationId xmlns:p14="http://schemas.microsoft.com/office/powerpoint/2010/main" val="3024094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01B0F5-528C-44C0-F8EB-B86A92E5AB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30870A39-75C0-DE77-181D-EA72497B72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3840305C-E01D-7B04-2445-DEF6106CA7E1}"/>
              </a:ext>
            </a:extLst>
          </p:cNvPr>
          <p:cNvPicPr>
            <a:picLocks noChangeAspect="1"/>
          </p:cNvPicPr>
          <p:nvPr/>
        </p:nvPicPr>
        <p:blipFill>
          <a:blip r:embed="rId2"/>
          <a:stretch>
            <a:fillRect/>
          </a:stretch>
        </p:blipFill>
        <p:spPr>
          <a:xfrm>
            <a:off x="838200" y="365124"/>
            <a:ext cx="10515600" cy="6232624"/>
          </a:xfrm>
          <a:prstGeom prst="rect">
            <a:avLst/>
          </a:prstGeom>
        </p:spPr>
      </p:pic>
    </p:spTree>
    <p:extLst>
      <p:ext uri="{BB962C8B-B14F-4D97-AF65-F5344CB8AC3E}">
        <p14:creationId xmlns:p14="http://schemas.microsoft.com/office/powerpoint/2010/main" val="2213334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FAC740-C73F-D181-EF16-06BAB2DC13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2CD2E12-C7FE-C8A0-9BDE-00D26CF2A18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B419814F-AA50-89DE-FCC3-6269A9CD8897}"/>
              </a:ext>
            </a:extLst>
          </p:cNvPr>
          <p:cNvPicPr>
            <a:picLocks noChangeAspect="1"/>
          </p:cNvPicPr>
          <p:nvPr/>
        </p:nvPicPr>
        <p:blipFill>
          <a:blip r:embed="rId2"/>
          <a:stretch>
            <a:fillRect/>
          </a:stretch>
        </p:blipFill>
        <p:spPr>
          <a:xfrm>
            <a:off x="838200" y="365125"/>
            <a:ext cx="9965788" cy="4742038"/>
          </a:xfrm>
          <a:prstGeom prst="rect">
            <a:avLst/>
          </a:prstGeom>
        </p:spPr>
      </p:pic>
      <p:pic>
        <p:nvPicPr>
          <p:cNvPr id="7" name="Picture 6">
            <a:extLst>
              <a:ext uri="{FF2B5EF4-FFF2-40B4-BE49-F238E27FC236}">
                <a16:creationId xmlns:a16="http://schemas.microsoft.com/office/drawing/2014/main" xmlns="" id="{B82B6D9A-A777-6CA5-CF51-AA4247D531A3}"/>
              </a:ext>
            </a:extLst>
          </p:cNvPr>
          <p:cNvPicPr>
            <a:picLocks noChangeAspect="1"/>
          </p:cNvPicPr>
          <p:nvPr/>
        </p:nvPicPr>
        <p:blipFill>
          <a:blip r:embed="rId3"/>
          <a:stretch>
            <a:fillRect/>
          </a:stretch>
        </p:blipFill>
        <p:spPr>
          <a:xfrm>
            <a:off x="954252" y="5558012"/>
            <a:ext cx="10283495" cy="934863"/>
          </a:xfrm>
          <a:prstGeom prst="rect">
            <a:avLst/>
          </a:prstGeom>
        </p:spPr>
      </p:pic>
    </p:spTree>
    <p:extLst>
      <p:ext uri="{BB962C8B-B14F-4D97-AF65-F5344CB8AC3E}">
        <p14:creationId xmlns:p14="http://schemas.microsoft.com/office/powerpoint/2010/main" val="3380173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8C6B44-F871-A44D-26CE-89C64405EA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589FA37-8AEA-871E-D630-8919752CBB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5048CDF2-2FF6-69E6-8C2C-52E3A2446A99}"/>
              </a:ext>
            </a:extLst>
          </p:cNvPr>
          <p:cNvPicPr>
            <a:picLocks noChangeAspect="1"/>
          </p:cNvPicPr>
          <p:nvPr/>
        </p:nvPicPr>
        <p:blipFill>
          <a:blip r:embed="rId2"/>
          <a:stretch>
            <a:fillRect/>
          </a:stretch>
        </p:blipFill>
        <p:spPr>
          <a:xfrm>
            <a:off x="838200" y="581408"/>
            <a:ext cx="10330253" cy="5805323"/>
          </a:xfrm>
          <a:prstGeom prst="rect">
            <a:avLst/>
          </a:prstGeom>
        </p:spPr>
      </p:pic>
    </p:spTree>
    <p:extLst>
      <p:ext uri="{BB962C8B-B14F-4D97-AF65-F5344CB8AC3E}">
        <p14:creationId xmlns:p14="http://schemas.microsoft.com/office/powerpoint/2010/main" val="1433620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F5AD7B-7DA4-8E31-2A78-8526E12000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E2839B2-80F8-FEA4-C091-BEAB5DC8716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96ADAFDB-6678-0E92-B3A7-8FFA68356A25}"/>
              </a:ext>
            </a:extLst>
          </p:cNvPr>
          <p:cNvPicPr>
            <a:picLocks noChangeAspect="1"/>
          </p:cNvPicPr>
          <p:nvPr/>
        </p:nvPicPr>
        <p:blipFill>
          <a:blip r:embed="rId2"/>
          <a:stretch>
            <a:fillRect/>
          </a:stretch>
        </p:blipFill>
        <p:spPr>
          <a:xfrm>
            <a:off x="1303318" y="515754"/>
            <a:ext cx="9500670" cy="5873472"/>
          </a:xfrm>
          <a:prstGeom prst="rect">
            <a:avLst/>
          </a:prstGeom>
        </p:spPr>
      </p:pic>
    </p:spTree>
    <p:extLst>
      <p:ext uri="{BB962C8B-B14F-4D97-AF65-F5344CB8AC3E}">
        <p14:creationId xmlns:p14="http://schemas.microsoft.com/office/powerpoint/2010/main" val="2980118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24F4A0-5717-33D7-449F-DC20879A3B2A}"/>
              </a:ext>
            </a:extLst>
          </p:cNvPr>
          <p:cNvSpPr>
            <a:spLocks noGrp="1"/>
          </p:cNvSpPr>
          <p:nvPr>
            <p:ph type="title"/>
          </p:nvPr>
        </p:nvSpPr>
        <p:spPr/>
        <p:txBody>
          <a:bodyPr/>
          <a:lstStyle/>
          <a:p>
            <a:r>
              <a:rPr lang="en-US" dirty="0"/>
              <a:t>Dwell time</a:t>
            </a:r>
            <a:endParaRPr lang="en-IN" dirty="0"/>
          </a:p>
        </p:txBody>
      </p:sp>
      <p:sp>
        <p:nvSpPr>
          <p:cNvPr id="7" name="Content Placeholder 6">
            <a:extLst>
              <a:ext uri="{FF2B5EF4-FFF2-40B4-BE49-F238E27FC236}">
                <a16:creationId xmlns:a16="http://schemas.microsoft.com/office/drawing/2014/main" xmlns="" id="{815C3E48-E174-1323-9E2E-9954BACA7F22}"/>
              </a:ext>
            </a:extLst>
          </p:cNvPr>
          <p:cNvSpPr>
            <a:spLocks noGrp="1"/>
          </p:cNvSpPr>
          <p:nvPr>
            <p:ph idx="1"/>
          </p:nvPr>
        </p:nvSpPr>
        <p:spPr>
          <a:xfrm>
            <a:off x="576775" y="1690688"/>
            <a:ext cx="10902461" cy="4351338"/>
          </a:xfrm>
        </p:spPr>
        <p:txBody>
          <a:bodyPr/>
          <a:lstStyle/>
          <a:p>
            <a:pPr marL="0" indent="0">
              <a:buNone/>
            </a:pPr>
            <a:r>
              <a:rPr lang="en-US" dirty="0"/>
              <a:t>FHSS include three characteristics</a:t>
            </a:r>
          </a:p>
          <a:p>
            <a:r>
              <a:rPr lang="en-US" dirty="0"/>
              <a:t>Dwell time</a:t>
            </a:r>
          </a:p>
          <a:p>
            <a:r>
              <a:rPr lang="en-US" dirty="0"/>
              <a:t>Hoping sequences</a:t>
            </a:r>
          </a:p>
          <a:p>
            <a:r>
              <a:rPr lang="en-US" dirty="0"/>
              <a:t>Hop time</a:t>
            </a:r>
          </a:p>
          <a:p>
            <a:endParaRPr lang="en-IN" dirty="0"/>
          </a:p>
          <a:p>
            <a:r>
              <a:rPr lang="en-IN" dirty="0"/>
              <a:t>Dwell time– the amount of time spent on a specific frequency in FHSS hopping sequence is called as a dwell time.</a:t>
            </a:r>
          </a:p>
        </p:txBody>
      </p:sp>
    </p:spTree>
    <p:extLst>
      <p:ext uri="{BB962C8B-B14F-4D97-AF65-F5344CB8AC3E}">
        <p14:creationId xmlns:p14="http://schemas.microsoft.com/office/powerpoint/2010/main" val="254632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DE2062-5148-8457-789A-25C47380E6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C0E632A-D190-0764-3122-1DC67033F27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45E89BE7-C2C8-3ED0-46F9-1374B7DDD566}"/>
              </a:ext>
            </a:extLst>
          </p:cNvPr>
          <p:cNvPicPr>
            <a:picLocks noChangeAspect="1"/>
          </p:cNvPicPr>
          <p:nvPr/>
        </p:nvPicPr>
        <p:blipFill>
          <a:blip r:embed="rId2"/>
          <a:stretch>
            <a:fillRect/>
          </a:stretch>
        </p:blipFill>
        <p:spPr>
          <a:xfrm>
            <a:off x="838199" y="365125"/>
            <a:ext cx="9654915" cy="6023865"/>
          </a:xfrm>
          <a:prstGeom prst="rect">
            <a:avLst/>
          </a:prstGeom>
        </p:spPr>
      </p:pic>
    </p:spTree>
    <p:extLst>
      <p:ext uri="{BB962C8B-B14F-4D97-AF65-F5344CB8AC3E}">
        <p14:creationId xmlns:p14="http://schemas.microsoft.com/office/powerpoint/2010/main" val="231803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50957E-EE47-BFF1-7791-C7B3E4805181}"/>
              </a:ext>
            </a:extLst>
          </p:cNvPr>
          <p:cNvSpPr>
            <a:spLocks noGrp="1"/>
          </p:cNvSpPr>
          <p:nvPr>
            <p:ph type="title"/>
          </p:nvPr>
        </p:nvSpPr>
        <p:spPr>
          <a:xfrm>
            <a:off x="556846" y="307925"/>
            <a:ext cx="10515600" cy="746223"/>
          </a:xfrm>
        </p:spPr>
        <p:txBody>
          <a:bodyPr/>
          <a:lstStyle/>
          <a:p>
            <a:r>
              <a:rPr lang="en-US" dirty="0">
                <a:solidFill>
                  <a:srgbClr val="FF0000"/>
                </a:solidFill>
              </a:rPr>
              <a:t>Hopping sequences</a:t>
            </a:r>
            <a:endParaRPr lang="en-IN" dirty="0">
              <a:solidFill>
                <a:srgbClr val="FF0000"/>
              </a:solidFill>
            </a:endParaRPr>
          </a:p>
        </p:txBody>
      </p:sp>
      <p:sp>
        <p:nvSpPr>
          <p:cNvPr id="3" name="Content Placeholder 2">
            <a:extLst>
              <a:ext uri="{FF2B5EF4-FFF2-40B4-BE49-F238E27FC236}">
                <a16:creationId xmlns:a16="http://schemas.microsoft.com/office/drawing/2014/main" xmlns="" id="{661702A9-B221-A25A-E4B8-FE8A19AD4C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15D434A0-3F25-69B3-0ED7-40D25F1ECC62}"/>
              </a:ext>
            </a:extLst>
          </p:cNvPr>
          <p:cNvPicPr>
            <a:picLocks noChangeAspect="1"/>
          </p:cNvPicPr>
          <p:nvPr/>
        </p:nvPicPr>
        <p:blipFill>
          <a:blip r:embed="rId2"/>
          <a:stretch>
            <a:fillRect/>
          </a:stretch>
        </p:blipFill>
        <p:spPr>
          <a:xfrm>
            <a:off x="693591" y="1308296"/>
            <a:ext cx="10870052" cy="5549704"/>
          </a:xfrm>
          <a:prstGeom prst="rect">
            <a:avLst/>
          </a:prstGeom>
        </p:spPr>
      </p:pic>
    </p:spTree>
    <p:extLst>
      <p:ext uri="{BB962C8B-B14F-4D97-AF65-F5344CB8AC3E}">
        <p14:creationId xmlns:p14="http://schemas.microsoft.com/office/powerpoint/2010/main" val="3220172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6C871F-B1F7-6BBA-9367-7CB15793E474}"/>
              </a:ext>
            </a:extLst>
          </p:cNvPr>
          <p:cNvSpPr>
            <a:spLocks noGrp="1"/>
          </p:cNvSpPr>
          <p:nvPr>
            <p:ph type="title"/>
          </p:nvPr>
        </p:nvSpPr>
        <p:spPr/>
        <p:txBody>
          <a:bodyPr/>
          <a:lstStyle/>
          <a:p>
            <a:r>
              <a:rPr lang="en-US" dirty="0"/>
              <a:t>Practical examples</a:t>
            </a:r>
            <a:endParaRPr lang="en-IN" dirty="0"/>
          </a:p>
        </p:txBody>
      </p:sp>
      <p:sp>
        <p:nvSpPr>
          <p:cNvPr id="3" name="Content Placeholder 2">
            <a:extLst>
              <a:ext uri="{FF2B5EF4-FFF2-40B4-BE49-F238E27FC236}">
                <a16:creationId xmlns:a16="http://schemas.microsoft.com/office/drawing/2014/main" xmlns="" id="{30CFA41E-C0C4-EC4E-2690-7EC780EAB09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CA8D2B19-DF84-39D8-0FB0-6AA42763E98A}"/>
              </a:ext>
            </a:extLst>
          </p:cNvPr>
          <p:cNvPicPr>
            <a:picLocks noChangeAspect="1"/>
          </p:cNvPicPr>
          <p:nvPr/>
        </p:nvPicPr>
        <p:blipFill>
          <a:blip r:embed="rId2"/>
          <a:stretch>
            <a:fillRect/>
          </a:stretch>
        </p:blipFill>
        <p:spPr>
          <a:xfrm>
            <a:off x="936720" y="1942892"/>
            <a:ext cx="9336669" cy="4234071"/>
          </a:xfrm>
          <a:prstGeom prst="rect">
            <a:avLst/>
          </a:prstGeom>
        </p:spPr>
      </p:pic>
    </p:spTree>
    <p:extLst>
      <p:ext uri="{BB962C8B-B14F-4D97-AF65-F5344CB8AC3E}">
        <p14:creationId xmlns:p14="http://schemas.microsoft.com/office/powerpoint/2010/main" val="2934701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3C4AB68-7306-C4D0-35DB-C203BAC39727}"/>
              </a:ext>
            </a:extLst>
          </p:cNvPr>
          <p:cNvSpPr txBox="1"/>
          <p:nvPr/>
        </p:nvSpPr>
        <p:spPr>
          <a:xfrm>
            <a:off x="1041010" y="1389526"/>
            <a:ext cx="9777046" cy="2308324"/>
          </a:xfrm>
          <a:prstGeom prst="rect">
            <a:avLst/>
          </a:prstGeom>
          <a:noFill/>
        </p:spPr>
        <p:txBody>
          <a:bodyPr wrap="square">
            <a:spAutoFit/>
          </a:bodyPr>
          <a:lstStyle/>
          <a:p>
            <a:r>
              <a:rPr lang="en-US" sz="2400" b="0" i="0" dirty="0">
                <a:solidFill>
                  <a:srgbClr val="FF0000"/>
                </a:solidFill>
                <a:effectLst/>
                <a:latin typeface="Arial" panose="020B0604020202020204" pitchFamily="34" charset="0"/>
              </a:rPr>
              <a:t>The major difference between FDMA and FHMA is that FDMA uses constant RF frequency for transmission while FHMA uses range of frequencies as per hopping sequence. </a:t>
            </a:r>
          </a:p>
          <a:p>
            <a:r>
              <a:rPr lang="en-US" sz="2400" b="0" i="0" dirty="0">
                <a:solidFill>
                  <a:srgbClr val="FF0000"/>
                </a:solidFill>
                <a:effectLst/>
                <a:latin typeface="Arial" panose="020B0604020202020204" pitchFamily="34" charset="0"/>
              </a:rPr>
              <a:t>This means FHMA does not use single constant frequency as used by FDMA for transmission. GSM uses both FDMA and FHMA access techniques</a:t>
            </a:r>
            <a:r>
              <a:rPr lang="en-US" sz="2400" b="0" i="0" dirty="0">
                <a:solidFill>
                  <a:srgbClr val="555555"/>
                </a:solidFill>
                <a:effectLst/>
                <a:latin typeface="Arial" panose="020B0604020202020204" pitchFamily="34" charset="0"/>
              </a:rPr>
              <a:t>.</a:t>
            </a:r>
            <a:endParaRPr lang="en-IN" sz="2400" dirty="0"/>
          </a:p>
        </p:txBody>
      </p:sp>
      <p:sp>
        <p:nvSpPr>
          <p:cNvPr id="7" name="TextBox 6">
            <a:extLst>
              <a:ext uri="{FF2B5EF4-FFF2-40B4-BE49-F238E27FC236}">
                <a16:creationId xmlns:a16="http://schemas.microsoft.com/office/drawing/2014/main" xmlns="" id="{BE8BEE13-EAB0-DAA4-772B-2BDB7377F9EE}"/>
              </a:ext>
            </a:extLst>
          </p:cNvPr>
          <p:cNvSpPr txBox="1"/>
          <p:nvPr/>
        </p:nvSpPr>
        <p:spPr>
          <a:xfrm>
            <a:off x="1248506" y="4173639"/>
            <a:ext cx="9569549" cy="1384995"/>
          </a:xfrm>
          <a:prstGeom prst="rect">
            <a:avLst/>
          </a:prstGeom>
          <a:noFill/>
        </p:spPr>
        <p:txBody>
          <a:bodyPr wrap="square">
            <a:spAutoFit/>
          </a:bodyPr>
          <a:lstStyle/>
          <a:p>
            <a:r>
              <a:rPr lang="en-US" sz="2800" dirty="0"/>
              <a:t>The difference between FHMA and a traditional FDMA system is that the </a:t>
            </a:r>
            <a:r>
              <a:rPr lang="en-US" sz="2800" dirty="0">
                <a:solidFill>
                  <a:srgbClr val="FF0000"/>
                </a:solidFill>
              </a:rPr>
              <a:t>frequency hopped signal changes channels at rapid interval</a:t>
            </a:r>
            <a:endParaRPr lang="en-IN" sz="2800" dirty="0"/>
          </a:p>
        </p:txBody>
      </p:sp>
    </p:spTree>
    <p:extLst>
      <p:ext uri="{BB962C8B-B14F-4D97-AF65-F5344CB8AC3E}">
        <p14:creationId xmlns:p14="http://schemas.microsoft.com/office/powerpoint/2010/main" val="1117138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685" y="471977"/>
            <a:ext cx="5424601" cy="6139839"/>
          </a:xfrm>
        </p:spPr>
        <p:txBody>
          <a:bodyPr>
            <a:normAutofit/>
          </a:bodyPr>
          <a:lstStyle/>
          <a:p>
            <a:pPr marL="0" indent="0">
              <a:buNone/>
              <a:defRPr/>
            </a:pPr>
            <a:endParaRPr lang="en-US" altLang="en-US"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defRPr/>
            </a:pPr>
            <a:r>
              <a:rPr lang="en-US" altLang="en-US"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Relation between hopping rate and symbol rate </a:t>
            </a:r>
          </a:p>
          <a:p>
            <a:pPr>
              <a:buFont typeface="Wingdings" panose="05000000000000000000" pitchFamily="2" charset="2"/>
              <a:buChar char="Ø"/>
              <a:defRPr/>
            </a:pPr>
            <a:r>
              <a:rPr lang="tr-TR" altLang="en-US"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Fast Frequency Hopping</a:t>
            </a:r>
            <a:r>
              <a:rPr lang="en-US" altLang="en-US"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tr-TR"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 hopping rate is greather</a:t>
            </a:r>
            <a:r>
              <a:rPr lang="en-US"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symbol rate .</a:t>
            </a:r>
            <a:r>
              <a:rPr lang="tr-TR"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One bit transmitted in multiple hops. </a:t>
            </a:r>
            <a:endParaRPr lang="en-US"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Ø"/>
              <a:defRPr/>
            </a:pPr>
            <a:endParaRPr lang="en-US"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Ø"/>
              <a:defRPr/>
            </a:pPr>
            <a:r>
              <a:rPr lang="tr-TR" altLang="en-US"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Slow Frequency Hopping</a:t>
            </a:r>
            <a:r>
              <a:rPr lang="en-US" altLang="en-US"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tr-TR"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 symbol rate is greater</a:t>
            </a:r>
            <a:r>
              <a:rPr lang="en-US"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than or equal to  hopping rate.</a:t>
            </a:r>
            <a:r>
              <a:rPr lang="en-US" altLang="en-US"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tr-TR"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Multiple bits are transmitted in a hopping period</a:t>
            </a:r>
            <a:endParaRPr lang="en-US"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xmlns="" id="{EFDADBA5-EBFC-6507-62A7-9E45FC48B721}"/>
              </a:ext>
            </a:extLst>
          </p:cNvPr>
          <p:cNvPicPr>
            <a:picLocks noChangeAspect="1"/>
          </p:cNvPicPr>
          <p:nvPr/>
        </p:nvPicPr>
        <p:blipFill>
          <a:blip r:embed="rId2"/>
          <a:stretch>
            <a:fillRect/>
          </a:stretch>
        </p:blipFill>
        <p:spPr>
          <a:xfrm>
            <a:off x="5931895" y="745589"/>
            <a:ext cx="6039693" cy="4740812"/>
          </a:xfrm>
          <a:prstGeom prst="rect">
            <a:avLst/>
          </a:prstGeom>
        </p:spPr>
      </p:pic>
    </p:spTree>
    <p:extLst>
      <p:ext uri="{BB962C8B-B14F-4D97-AF65-F5344CB8AC3E}">
        <p14:creationId xmlns:p14="http://schemas.microsoft.com/office/powerpoint/2010/main" val="673623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7E2792-6DE2-5543-A8E0-ED1F73887AB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F1601710-7AF8-7EEA-0A5A-68FA77573EEC}"/>
              </a:ext>
            </a:extLst>
          </p:cNvPr>
          <p:cNvPicPr>
            <a:picLocks noGrp="1" noChangeAspect="1"/>
          </p:cNvPicPr>
          <p:nvPr>
            <p:ph idx="1"/>
          </p:nvPr>
        </p:nvPicPr>
        <p:blipFill>
          <a:blip r:embed="rId2"/>
          <a:stretch>
            <a:fillRect/>
          </a:stretch>
        </p:blipFill>
        <p:spPr>
          <a:xfrm>
            <a:off x="1224005" y="1941341"/>
            <a:ext cx="8559234" cy="3290179"/>
          </a:xfrm>
        </p:spPr>
      </p:pic>
    </p:spTree>
    <p:extLst>
      <p:ext uri="{BB962C8B-B14F-4D97-AF65-F5344CB8AC3E}">
        <p14:creationId xmlns:p14="http://schemas.microsoft.com/office/powerpoint/2010/main" val="24550672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762" y="452096"/>
            <a:ext cx="11274084" cy="6300396"/>
          </a:xfrm>
        </p:spPr>
        <p:txBody>
          <a:bodyPr>
            <a:normAutofit fontScale="92500" lnSpcReduction="20000"/>
          </a:bodyPr>
          <a:lstStyle/>
          <a:p>
            <a:pPr fontAlgn="base"/>
            <a:r>
              <a:rPr lang="en-US" sz="3800" b="1" dirty="0">
                <a:solidFill>
                  <a:srgbClr val="FF0000"/>
                </a:solidFill>
              </a:rPr>
              <a:t>Benefits or advantages of FHSS</a:t>
            </a:r>
          </a:p>
          <a:p>
            <a:pPr fontAlgn="base"/>
            <a:r>
              <a:rPr lang="en-US" dirty="0"/>
              <a:t>Following are the benefits or </a:t>
            </a:r>
            <a:r>
              <a:rPr lang="en-US" b="1" dirty="0"/>
              <a:t>advantages of FHSS</a:t>
            </a:r>
            <a:r>
              <a:rPr lang="en-US" dirty="0"/>
              <a:t>:</a:t>
            </a:r>
            <a:br>
              <a:rPr lang="en-US" dirty="0"/>
            </a:br>
            <a:r>
              <a:rPr lang="en-US" dirty="0"/>
              <a:t>➨It provides very robust transmission path in the presence of interferences such as multipath, noise and other wireless transmissions etc. due to support of wide bandwidth.</a:t>
            </a:r>
            <a:br>
              <a:rPr lang="en-US" dirty="0"/>
            </a:br>
            <a:r>
              <a:rPr lang="en-US" dirty="0"/>
              <a:t>➨It can be employed in point to multipoint applications.</a:t>
            </a:r>
            <a:br>
              <a:rPr lang="en-US" dirty="0"/>
            </a:br>
            <a:r>
              <a:rPr lang="en-US" dirty="0"/>
              <a:t>➨It supports about ten nearby WLAN compliant APs (Access Points) without any significant interference issues.</a:t>
            </a:r>
            <a:br>
              <a:rPr lang="en-US" dirty="0"/>
            </a:br>
            <a:r>
              <a:rPr lang="en-US" dirty="0"/>
              <a:t>➨It provides security against any kind of intrusion as only transmitter and receiver are aware of PN codes.</a:t>
            </a:r>
            <a:br>
              <a:rPr lang="en-US" dirty="0"/>
            </a:br>
            <a:endParaRPr lang="en-US" dirty="0"/>
          </a:p>
          <a:p>
            <a:pPr fontAlgn="base"/>
            <a:r>
              <a:rPr lang="en-US" sz="3800" b="1" dirty="0">
                <a:solidFill>
                  <a:srgbClr val="FF0000"/>
                </a:solidFill>
              </a:rPr>
              <a:t>Drawbacks or disadvantages of FHSS</a:t>
            </a:r>
          </a:p>
          <a:p>
            <a:pPr fontAlgn="base"/>
            <a:r>
              <a:rPr lang="en-US" dirty="0"/>
              <a:t>Following are the </a:t>
            </a:r>
            <a:r>
              <a:rPr lang="en-US" b="1" dirty="0"/>
              <a:t>disadvantages of FHSS</a:t>
            </a:r>
            <a:r>
              <a:rPr lang="en-US" dirty="0"/>
              <a:t>:</a:t>
            </a:r>
            <a:br>
              <a:rPr lang="en-US" dirty="0"/>
            </a:br>
            <a:r>
              <a:rPr lang="en-US" dirty="0"/>
              <a:t>➨As FHSS relies on carrier frequencies to transmit information bits, it leads to strong </a:t>
            </a:r>
            <a:r>
              <a:rPr lang="en-US" dirty="0" err="1"/>
              <a:t>bursty</a:t>
            </a:r>
            <a:r>
              <a:rPr lang="en-US" dirty="0"/>
              <a:t> errors due to frequency selective fading mainly.</a:t>
            </a:r>
            <a:br>
              <a:rPr lang="en-US" dirty="0"/>
            </a:br>
            <a:r>
              <a:rPr lang="en-US" dirty="0"/>
              <a:t>➨It supports lower data rate of 3 Mbps compare to 11 Mbps supported by DSSS.</a:t>
            </a:r>
            <a:br>
              <a:rPr lang="en-US" dirty="0"/>
            </a:br>
            <a:r>
              <a:rPr lang="en-US" dirty="0"/>
              <a:t>➨It supports lower coverage range due to high SNR requirement at receiver.</a:t>
            </a:r>
            <a:br>
              <a:rPr lang="en-US" dirty="0"/>
            </a:br>
            <a:r>
              <a:rPr lang="en-US" dirty="0"/>
              <a:t>➨The modulation scheme has become obsolete due to use of emerging wireless technologies in the wireless products.</a:t>
            </a:r>
          </a:p>
          <a:p>
            <a:endParaRPr lang="en-US" dirty="0"/>
          </a:p>
        </p:txBody>
      </p:sp>
    </p:spTree>
    <p:extLst>
      <p:ext uri="{BB962C8B-B14F-4D97-AF65-F5344CB8AC3E}">
        <p14:creationId xmlns:p14="http://schemas.microsoft.com/office/powerpoint/2010/main" val="6532565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824" y="160409"/>
            <a:ext cx="10515600" cy="781287"/>
          </a:xfrm>
        </p:spPr>
        <p:txBody>
          <a:bodyPr>
            <a:normAutofit/>
          </a:bodyPr>
          <a:lstStyle/>
          <a:p>
            <a:r>
              <a:rPr lang="en-US" sz="3600" b="1" dirty="0">
                <a:solidFill>
                  <a:srgbClr val="C00000"/>
                </a:solidFill>
              </a:rPr>
              <a:t>Direct Sequence Spread Spectrum – DSSS</a:t>
            </a:r>
            <a:endParaRPr lang="en-US" sz="3600" dirty="0">
              <a:solidFill>
                <a:srgbClr val="C00000"/>
              </a:solidFill>
            </a:endParaRPr>
          </a:p>
        </p:txBody>
      </p:sp>
      <p:sp>
        <p:nvSpPr>
          <p:cNvPr id="3" name="Content Placeholder 2"/>
          <p:cNvSpPr>
            <a:spLocks noGrp="1"/>
          </p:cNvSpPr>
          <p:nvPr>
            <p:ph idx="1"/>
          </p:nvPr>
        </p:nvSpPr>
        <p:spPr>
          <a:xfrm>
            <a:off x="387824" y="5289452"/>
            <a:ext cx="11458433" cy="3915634"/>
          </a:xfrm>
        </p:spPr>
        <p:txBody>
          <a:bodyPr/>
          <a:lstStyle/>
          <a:p>
            <a:r>
              <a:rPr lang="en-US" sz="2400" dirty="0"/>
              <a:t>The DSSS (</a:t>
            </a:r>
            <a:r>
              <a:rPr lang="en-US" sz="2400" b="1" dirty="0"/>
              <a:t>Direct Sequence Spread Spectrum</a:t>
            </a:r>
            <a:r>
              <a:rPr lang="en-US" sz="2400" dirty="0"/>
              <a:t>) is a technique spread spectrum, but unlike the FHSS, </a:t>
            </a:r>
            <a:r>
              <a:rPr lang="en-US" sz="2400" dirty="0">
                <a:solidFill>
                  <a:srgbClr val="C00000"/>
                </a:solidFill>
              </a:rPr>
              <a:t>no frequency hopping is place</a:t>
            </a:r>
            <a:r>
              <a:rPr lang="en-US" sz="2400" dirty="0"/>
              <a:t>: </a:t>
            </a:r>
          </a:p>
          <a:p>
            <a:r>
              <a:rPr lang="en-US" sz="2400" dirty="0"/>
              <a:t>DSSS causes very </a:t>
            </a:r>
            <a:r>
              <a:rPr lang="en-US" sz="2400" dirty="0">
                <a:solidFill>
                  <a:srgbClr val="C00000"/>
                </a:solidFill>
              </a:rPr>
              <a:t>rapid state transitions (chipping) </a:t>
            </a:r>
            <a:r>
              <a:rPr lang="en-US" sz="2400" dirty="0"/>
              <a:t>which tend to spread the spectrum of the signal:</a:t>
            </a:r>
          </a:p>
          <a:p>
            <a:endParaRPr lang="en-US" dirty="0"/>
          </a:p>
        </p:txBody>
      </p:sp>
      <p:pic>
        <p:nvPicPr>
          <p:cNvPr id="5" name="Picture 4">
            <a:extLst>
              <a:ext uri="{FF2B5EF4-FFF2-40B4-BE49-F238E27FC236}">
                <a16:creationId xmlns:a16="http://schemas.microsoft.com/office/drawing/2014/main" xmlns="" id="{448B4912-86F1-DCD9-564E-686DB541660E}"/>
              </a:ext>
            </a:extLst>
          </p:cNvPr>
          <p:cNvPicPr>
            <a:picLocks noChangeAspect="1"/>
          </p:cNvPicPr>
          <p:nvPr/>
        </p:nvPicPr>
        <p:blipFill>
          <a:blip r:embed="rId2"/>
          <a:stretch>
            <a:fillRect/>
          </a:stretch>
        </p:blipFill>
        <p:spPr>
          <a:xfrm>
            <a:off x="492369" y="941696"/>
            <a:ext cx="11015003" cy="3915634"/>
          </a:xfrm>
          <a:prstGeom prst="rect">
            <a:avLst/>
          </a:prstGeom>
        </p:spPr>
      </p:pic>
    </p:spTree>
    <p:extLst>
      <p:ext uri="{BB962C8B-B14F-4D97-AF65-F5344CB8AC3E}">
        <p14:creationId xmlns:p14="http://schemas.microsoft.com/office/powerpoint/2010/main" val="911324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50A27-FDF9-6323-2B49-E97AAB739A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58B4222-2618-726E-FADE-EF8EE9D4BDE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47C67682-E8DA-4DD7-F95A-889024C2B0FE}"/>
              </a:ext>
            </a:extLst>
          </p:cNvPr>
          <p:cNvPicPr>
            <a:picLocks noChangeAspect="1"/>
          </p:cNvPicPr>
          <p:nvPr/>
        </p:nvPicPr>
        <p:blipFill>
          <a:blip r:embed="rId2"/>
          <a:stretch>
            <a:fillRect/>
          </a:stretch>
        </p:blipFill>
        <p:spPr>
          <a:xfrm>
            <a:off x="407963" y="280084"/>
            <a:ext cx="11296357" cy="6501030"/>
          </a:xfrm>
          <a:prstGeom prst="rect">
            <a:avLst/>
          </a:prstGeom>
        </p:spPr>
      </p:pic>
    </p:spTree>
    <p:extLst>
      <p:ext uri="{BB962C8B-B14F-4D97-AF65-F5344CB8AC3E}">
        <p14:creationId xmlns:p14="http://schemas.microsoft.com/office/powerpoint/2010/main" val="4141571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9899" y="0"/>
            <a:ext cx="11653910" cy="6668086"/>
          </a:xfrm>
          <a:prstGeom prst="rect">
            <a:avLst/>
          </a:prstGeom>
        </p:spPr>
      </p:pic>
    </p:spTree>
    <p:extLst>
      <p:ext uri="{BB962C8B-B14F-4D97-AF65-F5344CB8AC3E}">
        <p14:creationId xmlns:p14="http://schemas.microsoft.com/office/powerpoint/2010/main" val="3269383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6947" y="126609"/>
            <a:ext cx="11549575" cy="6731391"/>
          </a:xfrm>
          <a:prstGeom prst="rect">
            <a:avLst/>
          </a:prstGeom>
        </p:spPr>
      </p:pic>
    </p:spTree>
    <p:extLst>
      <p:ext uri="{BB962C8B-B14F-4D97-AF65-F5344CB8AC3E}">
        <p14:creationId xmlns:p14="http://schemas.microsoft.com/office/powerpoint/2010/main" val="160538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E0A353-38D3-D898-2549-247E85A8D3B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xmlns="" id="{084996B0-4B52-0186-AF08-01D64021089F}"/>
              </a:ext>
            </a:extLst>
          </p:cNvPr>
          <p:cNvPicPr>
            <a:picLocks noGrp="1" noChangeAspect="1"/>
          </p:cNvPicPr>
          <p:nvPr>
            <p:ph idx="1"/>
          </p:nvPr>
        </p:nvPicPr>
        <p:blipFill>
          <a:blip r:embed="rId2"/>
          <a:stretch>
            <a:fillRect/>
          </a:stretch>
        </p:blipFill>
        <p:spPr>
          <a:xfrm>
            <a:off x="4362208" y="2986740"/>
            <a:ext cx="3467584" cy="2029108"/>
          </a:xfrm>
        </p:spPr>
      </p:pic>
      <p:pic>
        <p:nvPicPr>
          <p:cNvPr id="5" name="Picture 4">
            <a:extLst>
              <a:ext uri="{FF2B5EF4-FFF2-40B4-BE49-F238E27FC236}">
                <a16:creationId xmlns:a16="http://schemas.microsoft.com/office/drawing/2014/main" xmlns="" id="{4C6698B4-3883-B37F-7E2B-5D4FB5D05719}"/>
              </a:ext>
            </a:extLst>
          </p:cNvPr>
          <p:cNvPicPr>
            <a:picLocks noChangeAspect="1"/>
          </p:cNvPicPr>
          <p:nvPr/>
        </p:nvPicPr>
        <p:blipFill>
          <a:blip r:embed="rId3"/>
          <a:stretch>
            <a:fillRect/>
          </a:stretch>
        </p:blipFill>
        <p:spPr>
          <a:xfrm>
            <a:off x="0" y="365125"/>
            <a:ext cx="9863528" cy="5221982"/>
          </a:xfrm>
          <a:prstGeom prst="rect">
            <a:avLst/>
          </a:prstGeom>
        </p:spPr>
      </p:pic>
      <p:pic>
        <p:nvPicPr>
          <p:cNvPr id="9" name="Picture 8">
            <a:extLst>
              <a:ext uri="{FF2B5EF4-FFF2-40B4-BE49-F238E27FC236}">
                <a16:creationId xmlns:a16="http://schemas.microsoft.com/office/drawing/2014/main" xmlns="" id="{F9DA51FB-3C89-1E6B-FB56-8AA01E69B380}"/>
              </a:ext>
            </a:extLst>
          </p:cNvPr>
          <p:cNvPicPr>
            <a:picLocks noChangeAspect="1"/>
          </p:cNvPicPr>
          <p:nvPr/>
        </p:nvPicPr>
        <p:blipFill>
          <a:blip r:embed="rId2"/>
          <a:stretch>
            <a:fillRect/>
          </a:stretch>
        </p:blipFill>
        <p:spPr>
          <a:xfrm>
            <a:off x="6831872" y="3207895"/>
            <a:ext cx="4694905" cy="2747293"/>
          </a:xfrm>
          <a:prstGeom prst="rect">
            <a:avLst/>
          </a:prstGeom>
        </p:spPr>
      </p:pic>
    </p:spTree>
    <p:extLst>
      <p:ext uri="{BB962C8B-B14F-4D97-AF65-F5344CB8AC3E}">
        <p14:creationId xmlns:p14="http://schemas.microsoft.com/office/powerpoint/2010/main" val="459692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6189" y="597327"/>
            <a:ext cx="10515600" cy="4579584"/>
          </a:xfrm>
        </p:spPr>
        <p:txBody>
          <a:bodyPr/>
          <a:lstStyle/>
          <a:p>
            <a:r>
              <a:rPr lang="en-US" dirty="0"/>
              <a:t>To do this, the transmitter sends a sequence of several bits, called chips, for each information bit to be transmitted. </a:t>
            </a:r>
          </a:p>
          <a:p>
            <a:r>
              <a:rPr lang="en-US" dirty="0"/>
              <a:t>For example, we may choose to send </a:t>
            </a:r>
            <a:r>
              <a:rPr lang="en-US" dirty="0">
                <a:solidFill>
                  <a:srgbClr val="FF0000"/>
                </a:solidFill>
              </a:rPr>
              <a:t>11101 instead of 0 </a:t>
            </a:r>
            <a:r>
              <a:rPr lang="en-US" dirty="0"/>
              <a:t>and its </a:t>
            </a:r>
            <a:r>
              <a:rPr lang="en-US" dirty="0">
                <a:solidFill>
                  <a:srgbClr val="FF0000"/>
                </a:solidFill>
              </a:rPr>
              <a:t>inverse (00010) instead of one</a:t>
            </a:r>
            <a:r>
              <a:rPr lang="en-US" dirty="0"/>
              <a:t>: </a:t>
            </a:r>
          </a:p>
          <a:p>
            <a:r>
              <a:rPr lang="en-US" dirty="0"/>
              <a:t>in this case, if one wants to transmit information 010, then we will issue the following chips: </a:t>
            </a:r>
          </a:p>
          <a:p>
            <a:r>
              <a:rPr lang="en-US" dirty="0"/>
              <a:t>11101 00010 11101. In this example, the 11101 sequence is called the “spreading code”. Over this code, the longer the flow is artificially multiplied, so more spectrum is spread</a:t>
            </a:r>
          </a:p>
        </p:txBody>
      </p:sp>
    </p:spTree>
    <p:extLst>
      <p:ext uri="{BB962C8B-B14F-4D97-AF65-F5344CB8AC3E}">
        <p14:creationId xmlns:p14="http://schemas.microsoft.com/office/powerpoint/2010/main" val="27839394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587668"/>
            <a:ext cx="10515600" cy="4351338"/>
          </a:xfrm>
        </p:spPr>
        <p:txBody>
          <a:bodyPr/>
          <a:lstStyle/>
          <a:p>
            <a:r>
              <a:rPr lang="en-US" dirty="0"/>
              <a:t>For example, if the flow of data to be sent is 1 Mb / s, but we uses a spreading code of 11 chips, then the chips flow will of course be equal to 11 Mb / s: suddenly, the frequency band occupied by the signal will have a width equal to 22 MHz because the width of the band occupied by the signal is equal to twice the speed of source. Without chipping the occupied band would have only a width of 2 MHz (two After 1 Mb/s).</a:t>
            </a:r>
          </a:p>
        </p:txBody>
      </p:sp>
      <p:pic>
        <p:nvPicPr>
          <p:cNvPr id="4" name="Picture 3"/>
          <p:cNvPicPr>
            <a:picLocks noChangeAspect="1"/>
          </p:cNvPicPr>
          <p:nvPr/>
        </p:nvPicPr>
        <p:blipFill>
          <a:blip r:embed="rId2"/>
          <a:stretch>
            <a:fillRect/>
          </a:stretch>
        </p:blipFill>
        <p:spPr>
          <a:xfrm>
            <a:off x="2686929" y="3551805"/>
            <a:ext cx="6440273" cy="3018036"/>
          </a:xfrm>
          <a:prstGeom prst="rect">
            <a:avLst/>
          </a:prstGeom>
        </p:spPr>
      </p:pic>
    </p:spTree>
    <p:extLst>
      <p:ext uri="{BB962C8B-B14F-4D97-AF65-F5344CB8AC3E}">
        <p14:creationId xmlns:p14="http://schemas.microsoft.com/office/powerpoint/2010/main" val="11810444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46FD14-0282-4F76-D59A-1AA1F9C0F2F2}"/>
              </a:ext>
            </a:extLst>
          </p:cNvPr>
          <p:cNvSpPr>
            <a:spLocks noGrp="1"/>
          </p:cNvSpPr>
          <p:nvPr>
            <p:ph type="title"/>
          </p:nvPr>
        </p:nvSpPr>
        <p:spPr>
          <a:xfrm>
            <a:off x="838200" y="365125"/>
            <a:ext cx="10515600" cy="619613"/>
          </a:xfrm>
        </p:spPr>
        <p:txBody>
          <a:bodyPr>
            <a:normAutofit fontScale="90000"/>
          </a:bodyPr>
          <a:lstStyle/>
          <a:p>
            <a:r>
              <a:rPr lang="en-US" dirty="0">
                <a:solidFill>
                  <a:srgbClr val="FF0000"/>
                </a:solidFill>
              </a:rPr>
              <a:t>Barker sequence</a:t>
            </a:r>
            <a:endParaRPr lang="en-IN" dirty="0">
              <a:solidFill>
                <a:srgbClr val="FF0000"/>
              </a:solidFill>
            </a:endParaRPr>
          </a:p>
        </p:txBody>
      </p:sp>
      <p:sp>
        <p:nvSpPr>
          <p:cNvPr id="3" name="Content Placeholder 2">
            <a:extLst>
              <a:ext uri="{FF2B5EF4-FFF2-40B4-BE49-F238E27FC236}">
                <a16:creationId xmlns:a16="http://schemas.microsoft.com/office/drawing/2014/main" xmlns="" id="{95EEACF1-5D52-7430-E906-CB6A4209041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791CF787-0BD9-6F02-449F-B1163635C427}"/>
              </a:ext>
            </a:extLst>
          </p:cNvPr>
          <p:cNvPicPr>
            <a:picLocks noChangeAspect="1"/>
          </p:cNvPicPr>
          <p:nvPr/>
        </p:nvPicPr>
        <p:blipFill>
          <a:blip r:embed="rId2"/>
          <a:stretch>
            <a:fillRect/>
          </a:stretch>
        </p:blipFill>
        <p:spPr>
          <a:xfrm>
            <a:off x="419686" y="1209187"/>
            <a:ext cx="11352627" cy="5648813"/>
          </a:xfrm>
          <a:prstGeom prst="rect">
            <a:avLst/>
          </a:prstGeom>
        </p:spPr>
      </p:pic>
    </p:spTree>
    <p:extLst>
      <p:ext uri="{BB962C8B-B14F-4D97-AF65-F5344CB8AC3E}">
        <p14:creationId xmlns:p14="http://schemas.microsoft.com/office/powerpoint/2010/main" val="2723339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2B205-5A2E-DF0A-2210-3F820BA13B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8C84866-14D5-F13E-6E06-D46DC2D0DD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9BE14773-AE40-43AD-34CC-24848CA0099D}"/>
              </a:ext>
            </a:extLst>
          </p:cNvPr>
          <p:cNvPicPr>
            <a:picLocks noChangeAspect="1"/>
          </p:cNvPicPr>
          <p:nvPr/>
        </p:nvPicPr>
        <p:blipFill>
          <a:blip r:embed="rId2"/>
          <a:stretch>
            <a:fillRect/>
          </a:stretch>
        </p:blipFill>
        <p:spPr>
          <a:xfrm>
            <a:off x="661182" y="365125"/>
            <a:ext cx="10692617" cy="6127750"/>
          </a:xfrm>
          <a:prstGeom prst="rect">
            <a:avLst/>
          </a:prstGeom>
        </p:spPr>
      </p:pic>
    </p:spTree>
    <p:extLst>
      <p:ext uri="{BB962C8B-B14F-4D97-AF65-F5344CB8AC3E}">
        <p14:creationId xmlns:p14="http://schemas.microsoft.com/office/powerpoint/2010/main" val="3940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6C80EC-EAE7-701B-F916-F961270C39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B360565-1D6C-D9B6-B56F-DD435D94AAF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566772B7-99BC-DD38-7B56-9E185235109F}"/>
              </a:ext>
            </a:extLst>
          </p:cNvPr>
          <p:cNvPicPr>
            <a:picLocks noChangeAspect="1"/>
          </p:cNvPicPr>
          <p:nvPr/>
        </p:nvPicPr>
        <p:blipFill>
          <a:blip r:embed="rId2"/>
          <a:stretch>
            <a:fillRect/>
          </a:stretch>
        </p:blipFill>
        <p:spPr>
          <a:xfrm>
            <a:off x="604221" y="365124"/>
            <a:ext cx="11075390" cy="6232623"/>
          </a:xfrm>
          <a:prstGeom prst="rect">
            <a:avLst/>
          </a:prstGeom>
        </p:spPr>
      </p:pic>
    </p:spTree>
    <p:extLst>
      <p:ext uri="{BB962C8B-B14F-4D97-AF65-F5344CB8AC3E}">
        <p14:creationId xmlns:p14="http://schemas.microsoft.com/office/powerpoint/2010/main" val="566141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A0BE9-5B50-CE4E-1489-7D0CBDB8F04B}"/>
              </a:ext>
            </a:extLst>
          </p:cNvPr>
          <p:cNvSpPr>
            <a:spLocks noGrp="1"/>
          </p:cNvSpPr>
          <p:nvPr>
            <p:ph type="title"/>
          </p:nvPr>
        </p:nvSpPr>
        <p:spPr>
          <a:xfrm>
            <a:off x="486508" y="364196"/>
            <a:ext cx="10515600" cy="633681"/>
          </a:xfrm>
        </p:spPr>
        <p:txBody>
          <a:bodyPr>
            <a:normAutofit fontScale="90000"/>
          </a:bodyPr>
          <a:lstStyle/>
          <a:p>
            <a:r>
              <a:rPr lang="en-US" dirty="0"/>
              <a:t>Complementary code keying</a:t>
            </a:r>
            <a:endParaRPr lang="en-IN" dirty="0"/>
          </a:p>
        </p:txBody>
      </p:sp>
      <p:sp>
        <p:nvSpPr>
          <p:cNvPr id="3" name="Content Placeholder 2">
            <a:extLst>
              <a:ext uri="{FF2B5EF4-FFF2-40B4-BE49-F238E27FC236}">
                <a16:creationId xmlns:a16="http://schemas.microsoft.com/office/drawing/2014/main" xmlns="" id="{23A2A43B-D23D-D1A6-DDDC-410DFF313E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A5DF1DA8-67D2-68E2-955A-A2A86A104B6E}"/>
              </a:ext>
            </a:extLst>
          </p:cNvPr>
          <p:cNvPicPr>
            <a:picLocks noChangeAspect="1"/>
          </p:cNvPicPr>
          <p:nvPr/>
        </p:nvPicPr>
        <p:blipFill>
          <a:blip r:embed="rId2"/>
          <a:stretch>
            <a:fillRect/>
          </a:stretch>
        </p:blipFill>
        <p:spPr>
          <a:xfrm>
            <a:off x="725657" y="1097280"/>
            <a:ext cx="11006798" cy="5396524"/>
          </a:xfrm>
          <a:prstGeom prst="rect">
            <a:avLst/>
          </a:prstGeom>
        </p:spPr>
      </p:pic>
    </p:spTree>
    <p:extLst>
      <p:ext uri="{BB962C8B-B14F-4D97-AF65-F5344CB8AC3E}">
        <p14:creationId xmlns:p14="http://schemas.microsoft.com/office/powerpoint/2010/main" val="32935214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154" y="320382"/>
            <a:ext cx="11527301" cy="6249229"/>
          </a:xfrm>
        </p:spPr>
        <p:txBody>
          <a:bodyPr>
            <a:normAutofit fontScale="85000" lnSpcReduction="10000"/>
          </a:bodyPr>
          <a:lstStyle/>
          <a:p>
            <a:r>
              <a:rPr lang="en-US" sz="3800" b="1" dirty="0">
                <a:solidFill>
                  <a:srgbClr val="FF0000"/>
                </a:solidFill>
              </a:rPr>
              <a:t>DSSS has two important interests:</a:t>
            </a:r>
          </a:p>
          <a:p>
            <a:r>
              <a:rPr lang="en-US" dirty="0"/>
              <a:t>• First, as we have said, the signal spectrum is spread, with all the advantages (and disadvantages) that this brings, especially </a:t>
            </a:r>
            <a:r>
              <a:rPr lang="en-US" dirty="0">
                <a:solidFill>
                  <a:srgbClr val="FF0000"/>
                </a:solidFill>
              </a:rPr>
              <a:t>better resistance to noise;</a:t>
            </a:r>
          </a:p>
          <a:p>
            <a:pPr marL="0" indent="0">
              <a:buNone/>
            </a:pPr>
            <a:r>
              <a:rPr lang="en-US" dirty="0"/>
              <a:t/>
            </a:r>
            <a:br>
              <a:rPr lang="en-US" dirty="0"/>
            </a:br>
            <a:r>
              <a:rPr lang="en-US" dirty="0"/>
              <a:t>• in that it emits several chips for each bit of information means that can have a significant redundancy that corrects errors transmission. For example, in the previous example, since the </a:t>
            </a:r>
            <a:r>
              <a:rPr lang="en-US" dirty="0">
                <a:solidFill>
                  <a:srgbClr val="FF0000"/>
                </a:solidFill>
              </a:rPr>
              <a:t>receiver knows the spreading code used (11101) then he knows he should receive than 11101 </a:t>
            </a:r>
            <a:r>
              <a:rPr lang="en-US" dirty="0"/>
              <a:t>(for the information bit 0) or 00010 (for bit 1). If it receives 00110, it can easily correct the error in considering that the nearest is 00010 (corresponding to bit 1).</a:t>
            </a:r>
          </a:p>
          <a:p>
            <a:r>
              <a:rPr lang="en-US" dirty="0"/>
              <a:t>802.11 identified </a:t>
            </a:r>
            <a:r>
              <a:rPr lang="en-US" dirty="0">
                <a:solidFill>
                  <a:srgbClr val="FF0000"/>
                </a:solidFill>
              </a:rPr>
              <a:t>fourteen channels of 22 MHz wide, in the same strip of frequencies in the 2.4 GHz FHSS</a:t>
            </a:r>
            <a:r>
              <a:rPr lang="en-US" dirty="0"/>
              <a:t>. To communicate, the transmitter and receiver must agree on a fixed channel to use. A flow rate of 1 Mb / s, the 802.11 DSSS modulation based on 2DPSK we saw the 2 Mbit / s DSSS simply uses the 4DPSK modulation.</a:t>
            </a:r>
          </a:p>
          <a:p>
            <a:r>
              <a:rPr lang="en-US" dirty="0"/>
              <a:t>In both cases, the spreading code has a length of 11 bits and it is always equal to 10110111000. This code is part of a family of codes to mathematical properties Similar defined in 1953 by the mathematician Barker: they promote a good spread spectrum (as would not do, for example, the code 11111111111) and format makes them well suited to synchronize the transmitter and the receiver, which limits problems due to multipath.</a:t>
            </a:r>
          </a:p>
          <a:p>
            <a:endParaRPr lang="en-US" dirty="0"/>
          </a:p>
        </p:txBody>
      </p:sp>
    </p:spTree>
    <p:extLst>
      <p:ext uri="{BB962C8B-B14F-4D97-AF65-F5344CB8AC3E}">
        <p14:creationId xmlns:p14="http://schemas.microsoft.com/office/powerpoint/2010/main" val="4054556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E7FF5C0-6344-4E81-96F1-63673CC40D81}"/>
              </a:ext>
            </a:extLst>
          </p:cNvPr>
          <p:cNvSpPr/>
          <p:nvPr/>
        </p:nvSpPr>
        <p:spPr>
          <a:xfrm>
            <a:off x="478302" y="1020419"/>
            <a:ext cx="11310423" cy="5837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762" name="Title 1"/>
          <p:cNvSpPr>
            <a:spLocks noGrp="1"/>
          </p:cNvSpPr>
          <p:nvPr>
            <p:ph type="title"/>
          </p:nvPr>
        </p:nvSpPr>
        <p:spPr>
          <a:xfrm>
            <a:off x="682388" y="0"/>
            <a:ext cx="9985613" cy="922338"/>
          </a:xfrm>
        </p:spPr>
        <p:txBody>
          <a:bodyPr>
            <a:normAutofit/>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Code Division Multiple Access (CDMA)</a:t>
            </a:r>
          </a:p>
        </p:txBody>
      </p:sp>
      <p:pic>
        <p:nvPicPr>
          <p:cNvPr id="117763"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12845" y="1217614"/>
            <a:ext cx="8776253" cy="4184379"/>
          </a:xfrm>
        </p:spPr>
      </p:pic>
      <p:sp>
        <p:nvSpPr>
          <p:cNvPr id="4" name="TextBox 3">
            <a:extLst>
              <a:ext uri="{FF2B5EF4-FFF2-40B4-BE49-F238E27FC236}">
                <a16:creationId xmlns:a16="http://schemas.microsoft.com/office/drawing/2014/main" xmlns="" id="{006847A8-3CF6-9F83-8720-6D0C7AFC1C22}"/>
              </a:ext>
            </a:extLst>
          </p:cNvPr>
          <p:cNvSpPr txBox="1"/>
          <p:nvPr/>
        </p:nvSpPr>
        <p:spPr>
          <a:xfrm>
            <a:off x="1712844" y="5806832"/>
            <a:ext cx="8514367" cy="830997"/>
          </a:xfrm>
          <a:prstGeom prst="rect">
            <a:avLst/>
          </a:prstGeom>
          <a:noFill/>
        </p:spPr>
        <p:txBody>
          <a:bodyPr wrap="square">
            <a:spAutoFit/>
          </a:bodyPr>
          <a:lstStyle/>
          <a:p>
            <a:r>
              <a:rPr lang="en-US" sz="2400" b="0" i="0" dirty="0">
                <a:solidFill>
                  <a:schemeClr val="bg2"/>
                </a:solidFill>
                <a:effectLst/>
                <a:latin typeface="Nunito" pitchFamily="2" charset="0"/>
              </a:rPr>
              <a:t>The basic principle is that different CDMA codes are used to distinguish among the different users</a:t>
            </a:r>
            <a:r>
              <a:rPr lang="en-US" b="0" i="0" dirty="0">
                <a:solidFill>
                  <a:schemeClr val="bg2"/>
                </a:solidFill>
                <a:effectLst/>
                <a:latin typeface="Nunito" pitchFamily="2" charset="0"/>
              </a:rPr>
              <a:t>.</a:t>
            </a:r>
            <a:endParaRPr lang="en-IN" dirty="0">
              <a:solidFill>
                <a:schemeClr val="bg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noChangeArrowheads="1"/>
          </p:cNvSpPr>
          <p:nvPr/>
        </p:nvSpPr>
        <p:spPr bwMode="auto">
          <a:xfrm>
            <a:off x="491319" y="1178202"/>
            <a:ext cx="11532359" cy="487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fontAlgn="base">
              <a:lnSpc>
                <a:spcPct val="150000"/>
              </a:lnSpc>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In CDMA, the narrowband message signal is </a:t>
            </a:r>
            <a:r>
              <a:rPr lang="tr-TR" altLang="en-US" sz="2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multiplied</a:t>
            </a: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by a very large bandwidth signal called spreading signal (code)</a:t>
            </a:r>
            <a:r>
              <a:rPr lang="en-US"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fontAlgn="base">
              <a:lnSpc>
                <a:spcPct val="150000"/>
              </a:lnSpc>
              <a:spcBef>
                <a:spcPct val="20000"/>
              </a:spcBef>
              <a:spcAft>
                <a:spcPct val="0"/>
              </a:spcAft>
              <a:buClrTx/>
              <a:buSzPct val="65000"/>
              <a:buFont typeface="Wingdings" panose="05000000000000000000" pitchFamily="2" charset="2"/>
              <a:buChar char="n"/>
              <a:defRPr/>
            </a:pPr>
            <a:r>
              <a:rPr lang="en-US" altLang="zh-CN"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Spreading signal is a pseudo noise code sequence that has a chip rate which is orders of magnitude greater than the data rate of the message.</a:t>
            </a:r>
          </a:p>
          <a:p>
            <a:pPr algn="just" fontAlgn="base">
              <a:lnSpc>
                <a:spcPct val="150000"/>
              </a:lnSpc>
              <a:spcBef>
                <a:spcPct val="20000"/>
              </a:spcBef>
              <a:spcAft>
                <a:spcPct val="0"/>
              </a:spcAft>
              <a:buClrTx/>
              <a:buSzPct val="65000"/>
              <a:buFont typeface="Wingdings" panose="05000000000000000000" pitchFamily="2" charset="2"/>
              <a:buChar char="n"/>
              <a:defRPr/>
            </a:pPr>
            <a:r>
              <a:rPr lang="en-US" altLang="zh-CN"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CDMA is also called </a:t>
            </a:r>
            <a:r>
              <a:rPr lang="en-US" altLang="zh-CN" sz="2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Direct Sequence Spread Spectrum(DSSS)</a:t>
            </a:r>
            <a:r>
              <a:rPr lang="en-US" altLang="zh-CN"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DSSS is a more general term. </a:t>
            </a:r>
          </a:p>
          <a:p>
            <a:pPr algn="just" fontAlgn="base">
              <a:lnSpc>
                <a:spcPct val="150000"/>
              </a:lnSpc>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Message consists of symbols </a:t>
            </a:r>
            <a:r>
              <a:rPr lang="en-US"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symbol period and hence, symbol rate</a:t>
            </a:r>
          </a:p>
        </p:txBody>
      </p:sp>
      <p:sp>
        <p:nvSpPr>
          <p:cNvPr id="118787" name="Rectangle 2"/>
          <p:cNvSpPr>
            <a:spLocks noChangeArrowheads="1"/>
          </p:cNvSpPr>
          <p:nvPr/>
        </p:nvSpPr>
        <p:spPr bwMode="auto">
          <a:xfrm>
            <a:off x="1364776" y="131696"/>
            <a:ext cx="96216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0" fontAlgn="base" hangingPunct="0">
              <a:spcBef>
                <a:spcPct val="0"/>
              </a:spcBef>
              <a:spcAft>
                <a:spcPct val="0"/>
              </a:spcAft>
              <a:buClrTx/>
              <a:buSzTx/>
              <a:buNone/>
              <a:defRPr/>
            </a:pPr>
            <a:r>
              <a:rPr lang="tr-TR" altLang="en-US" sz="4000" b="1" dirty="0">
                <a:solidFill>
                  <a:srgbClr val="A50021"/>
                </a:solidFill>
                <a:latin typeface="Times New Roman" panose="02020603050405020304" pitchFamily="18" charset="0"/>
                <a:cs typeface="Times New Roman" panose="02020603050405020304" pitchFamily="18" charset="0"/>
              </a:rPr>
              <a:t>Code Division Multiple Access</a:t>
            </a:r>
            <a:r>
              <a:rPr lang="en-US" altLang="zh-CN" sz="4000" b="1" dirty="0">
                <a:solidFill>
                  <a:srgbClr val="A50021"/>
                </a:solidFill>
                <a:latin typeface="Times New Roman" panose="02020603050405020304" pitchFamily="18" charset="0"/>
                <a:ea typeface="SimSun" panose="02010600030101010101" pitchFamily="2" charset="-122"/>
                <a:cs typeface="Times New Roman" panose="02020603050405020304" pitchFamily="18" charset="0"/>
              </a:rPr>
              <a:t> (CDMA)</a:t>
            </a:r>
            <a:endParaRPr lang="en-US" altLang="en-US" sz="4000" b="1"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A54E4B2-8977-7159-F4D2-A38F52B708E1}"/>
              </a:ext>
            </a:extLst>
          </p:cNvPr>
          <p:cNvPicPr>
            <a:picLocks noChangeAspect="1"/>
          </p:cNvPicPr>
          <p:nvPr/>
        </p:nvPicPr>
        <p:blipFill>
          <a:blip r:embed="rId3"/>
          <a:stretch>
            <a:fillRect/>
          </a:stretch>
        </p:blipFill>
        <p:spPr>
          <a:xfrm>
            <a:off x="0" y="184794"/>
            <a:ext cx="8618806" cy="6488412"/>
          </a:xfrm>
          <a:prstGeom prst="rect">
            <a:avLst/>
          </a:prstGeom>
        </p:spPr>
      </p:pic>
      <p:sp>
        <p:nvSpPr>
          <p:cNvPr id="7" name="TextBox 6">
            <a:extLst>
              <a:ext uri="{FF2B5EF4-FFF2-40B4-BE49-F238E27FC236}">
                <a16:creationId xmlns:a16="http://schemas.microsoft.com/office/drawing/2014/main" xmlns="" id="{AB528528-E04C-500A-7D46-2A65BE951607}"/>
              </a:ext>
            </a:extLst>
          </p:cNvPr>
          <p:cNvSpPr txBox="1"/>
          <p:nvPr/>
        </p:nvSpPr>
        <p:spPr>
          <a:xfrm>
            <a:off x="7719648" y="0"/>
            <a:ext cx="4617720" cy="6986528"/>
          </a:xfrm>
          <a:prstGeom prst="rect">
            <a:avLst/>
          </a:prstGeom>
          <a:noFill/>
        </p:spPr>
        <p:txBody>
          <a:bodyPr wrap="square">
            <a:spAutoFit/>
          </a:bodyPr>
          <a:lstStyle/>
          <a:p>
            <a:pPr algn="l" fontAlgn="base"/>
            <a:r>
              <a:rPr lang="en-US" sz="2800" b="0" i="1" dirty="0">
                <a:solidFill>
                  <a:srgbClr val="222222"/>
                </a:solidFill>
                <a:effectLst/>
                <a:latin typeface="Lato" panose="020B0604020202020204" pitchFamily="34" charset="0"/>
              </a:rPr>
              <a:t>Two ways in which CDMA is implemented, namely</a:t>
            </a:r>
            <a:r>
              <a:rPr lang="en-US" sz="2800" b="0" i="0" dirty="0">
                <a:solidFill>
                  <a:srgbClr val="222222"/>
                </a:solidFill>
                <a:effectLst/>
                <a:latin typeface="Lato" panose="020B0604020202020204" pitchFamily="34" charset="0"/>
              </a:rPr>
              <a:t>,</a:t>
            </a:r>
          </a:p>
          <a:p>
            <a:pPr algn="l" fontAlgn="base">
              <a:buFont typeface="Arial" panose="020B0604020202020204" pitchFamily="34" charset="0"/>
              <a:buChar char="•"/>
            </a:pPr>
            <a:r>
              <a:rPr lang="en-US" sz="2800" b="0" i="0" dirty="0">
                <a:solidFill>
                  <a:srgbClr val="222222"/>
                </a:solidFill>
                <a:effectLst/>
                <a:latin typeface="Lato" panose="020B0604020202020204" pitchFamily="34" charset="0"/>
              </a:rPr>
              <a:t>Direct Sequence/ Sequencing</a:t>
            </a:r>
          </a:p>
          <a:p>
            <a:pPr algn="l" fontAlgn="base">
              <a:buFont typeface="Arial" panose="020B0604020202020204" pitchFamily="34" charset="0"/>
              <a:buChar char="•"/>
            </a:pPr>
            <a:r>
              <a:rPr lang="en-US" sz="2800" b="0" i="0" dirty="0">
                <a:solidFill>
                  <a:srgbClr val="222222"/>
                </a:solidFill>
                <a:effectLst/>
                <a:latin typeface="Lato" panose="020B0604020202020204" pitchFamily="34" charset="0"/>
              </a:rPr>
              <a:t>Frequency Hopping</a:t>
            </a:r>
          </a:p>
          <a:p>
            <a:pPr algn="l" fontAlgn="base"/>
            <a:endParaRPr lang="en-US" sz="2800" b="0" i="0" dirty="0">
              <a:solidFill>
                <a:srgbClr val="222222"/>
              </a:solidFill>
              <a:effectLst/>
              <a:latin typeface="Lato" panose="020B0604020202020204" pitchFamily="34" charset="0"/>
            </a:endParaRPr>
          </a:p>
          <a:p>
            <a:pPr marL="457200" indent="-457200" algn="l" fontAlgn="base">
              <a:buFont typeface="Arial" panose="020B0604020202020204" pitchFamily="34" charset="0"/>
              <a:buChar char="•"/>
            </a:pPr>
            <a:r>
              <a:rPr lang="en-US" sz="2800" dirty="0">
                <a:solidFill>
                  <a:srgbClr val="222222"/>
                </a:solidFill>
                <a:latin typeface="Lato" panose="020B0604020202020204" pitchFamily="34" charset="0"/>
              </a:rPr>
              <a:t>D</a:t>
            </a:r>
            <a:r>
              <a:rPr lang="en-US" sz="2800" b="0" i="0" dirty="0">
                <a:solidFill>
                  <a:srgbClr val="222222"/>
                </a:solidFill>
                <a:effectLst/>
                <a:latin typeface="Lato" panose="020B0604020202020204" pitchFamily="34" charset="0"/>
              </a:rPr>
              <a:t>irect sequence spread spectrum </a:t>
            </a:r>
            <a:r>
              <a:rPr lang="en-US" sz="2800" b="0" i="0" dirty="0">
                <a:solidFill>
                  <a:srgbClr val="C00000"/>
                </a:solidFill>
                <a:effectLst/>
                <a:latin typeface="Lato" panose="020B0604020202020204" pitchFamily="34" charset="0"/>
              </a:rPr>
              <a:t>makes use of high-speed spreading code to have wider bandwidth </a:t>
            </a:r>
          </a:p>
          <a:p>
            <a:pPr marL="457200" indent="-457200" algn="l" fontAlgn="base">
              <a:buFont typeface="Arial" panose="020B0604020202020204" pitchFamily="34" charset="0"/>
              <a:buChar char="•"/>
            </a:pPr>
            <a:r>
              <a:rPr lang="en-US" sz="2800" b="0" i="0" dirty="0">
                <a:solidFill>
                  <a:srgbClr val="222222"/>
                </a:solidFill>
                <a:effectLst/>
                <a:latin typeface="Lato" panose="020B0604020202020204" pitchFamily="34" charset="0"/>
              </a:rPr>
              <a:t>while in frequency hopping technique carrier </a:t>
            </a:r>
            <a:r>
              <a:rPr lang="en-US" sz="2800" b="0" i="0" dirty="0">
                <a:solidFill>
                  <a:srgbClr val="C00000"/>
                </a:solidFill>
                <a:effectLst/>
                <a:latin typeface="Lato" panose="020B0604020202020204" pitchFamily="34" charset="0"/>
              </a:rPr>
              <a:t>frequency is shifted to obtain the same</a:t>
            </a:r>
            <a:r>
              <a:rPr lang="en-US" sz="2800" b="0" i="0" dirty="0">
                <a:solidFill>
                  <a:srgbClr val="222222"/>
                </a:solidFill>
                <a:effectLst/>
                <a:latin typeface="Lato" panose="020B0604020202020204" pitchFamily="34" charset="0"/>
              </a:rPr>
              <a:t>.</a:t>
            </a:r>
          </a:p>
        </p:txBody>
      </p:sp>
    </p:spTree>
    <p:extLst>
      <p:ext uri="{BB962C8B-B14F-4D97-AF65-F5344CB8AC3E}">
        <p14:creationId xmlns:p14="http://schemas.microsoft.com/office/powerpoint/2010/main" val="1720023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5EF34B-DA3A-93D6-E0C5-98D967E289CA}"/>
              </a:ext>
            </a:extLst>
          </p:cNvPr>
          <p:cNvSpPr>
            <a:spLocks noGrp="1"/>
          </p:cNvSpPr>
          <p:nvPr>
            <p:ph type="title"/>
          </p:nvPr>
        </p:nvSpPr>
        <p:spPr>
          <a:xfrm>
            <a:off x="268572" y="68522"/>
            <a:ext cx="10944069" cy="1325563"/>
          </a:xfrm>
        </p:spPr>
        <p:txBody>
          <a:bodyPr>
            <a:noAutofit/>
          </a:bodyPr>
          <a:lstStyle/>
          <a:p>
            <a:r>
              <a:rPr lang="en-US" sz="3200" b="1" i="0" dirty="0">
                <a:solidFill>
                  <a:srgbClr val="FF0000"/>
                </a:solidFill>
                <a:effectLst/>
                <a:latin typeface="sofia-pro"/>
              </a:rPr>
              <a:t>Advantages and disadvantages of Wireless Communication</a:t>
            </a:r>
            <a:br>
              <a:rPr lang="en-US" sz="3200" b="1" i="0" dirty="0">
                <a:solidFill>
                  <a:srgbClr val="FF0000"/>
                </a:solidFill>
                <a:effectLst/>
                <a:latin typeface="sofia-pro"/>
              </a:rPr>
            </a:br>
            <a:endParaRPr lang="en-IN" sz="3200" dirty="0">
              <a:solidFill>
                <a:srgbClr val="FF0000"/>
              </a:solidFill>
            </a:endParaRPr>
          </a:p>
        </p:txBody>
      </p:sp>
      <p:sp>
        <p:nvSpPr>
          <p:cNvPr id="3" name="Content Placeholder 2">
            <a:extLst>
              <a:ext uri="{FF2B5EF4-FFF2-40B4-BE49-F238E27FC236}">
                <a16:creationId xmlns:a16="http://schemas.microsoft.com/office/drawing/2014/main" xmlns="" id="{29BBA630-00C1-ABE6-27AC-CA19871BF56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8DAF26AE-357A-73B8-D14D-CB74CE0DCD84}"/>
              </a:ext>
            </a:extLst>
          </p:cNvPr>
          <p:cNvPicPr>
            <a:picLocks noChangeAspect="1"/>
          </p:cNvPicPr>
          <p:nvPr/>
        </p:nvPicPr>
        <p:blipFill>
          <a:blip r:embed="rId2"/>
          <a:stretch>
            <a:fillRect/>
          </a:stretch>
        </p:blipFill>
        <p:spPr>
          <a:xfrm>
            <a:off x="268572" y="1034321"/>
            <a:ext cx="10751373" cy="5823679"/>
          </a:xfrm>
          <a:prstGeom prst="rect">
            <a:avLst/>
          </a:prstGeom>
        </p:spPr>
      </p:pic>
    </p:spTree>
    <p:extLst>
      <p:ext uri="{BB962C8B-B14F-4D97-AF65-F5344CB8AC3E}">
        <p14:creationId xmlns:p14="http://schemas.microsoft.com/office/powerpoint/2010/main" val="16663533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C3BE3B7-BDCD-672C-45C7-9FEF0EEB81B6}"/>
              </a:ext>
            </a:extLst>
          </p:cNvPr>
          <p:cNvPicPr>
            <a:picLocks noChangeAspect="1"/>
          </p:cNvPicPr>
          <p:nvPr/>
        </p:nvPicPr>
        <p:blipFill>
          <a:blip r:embed="rId2"/>
          <a:stretch>
            <a:fillRect/>
          </a:stretch>
        </p:blipFill>
        <p:spPr>
          <a:xfrm>
            <a:off x="572875" y="146525"/>
            <a:ext cx="10456196" cy="6480810"/>
          </a:xfrm>
          <a:prstGeom prst="rect">
            <a:avLst/>
          </a:prstGeom>
        </p:spPr>
      </p:pic>
    </p:spTree>
    <p:extLst>
      <p:ext uri="{BB962C8B-B14F-4D97-AF65-F5344CB8AC3E}">
        <p14:creationId xmlns:p14="http://schemas.microsoft.com/office/powerpoint/2010/main" val="147185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A6861B2-D8CE-B7A7-B783-3F8859082D8C}"/>
              </a:ext>
            </a:extLst>
          </p:cNvPr>
          <p:cNvPicPr>
            <a:picLocks noChangeAspect="1"/>
          </p:cNvPicPr>
          <p:nvPr/>
        </p:nvPicPr>
        <p:blipFill>
          <a:blip r:embed="rId2"/>
          <a:stretch>
            <a:fillRect/>
          </a:stretch>
        </p:blipFill>
        <p:spPr>
          <a:xfrm>
            <a:off x="691287" y="130682"/>
            <a:ext cx="10802017" cy="6727318"/>
          </a:xfrm>
          <a:prstGeom prst="rect">
            <a:avLst/>
          </a:prstGeom>
        </p:spPr>
      </p:pic>
    </p:spTree>
    <p:extLst>
      <p:ext uri="{BB962C8B-B14F-4D97-AF65-F5344CB8AC3E}">
        <p14:creationId xmlns:p14="http://schemas.microsoft.com/office/powerpoint/2010/main" val="2096837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F0D0473-BBAA-8885-9F78-A0F30FF35BF2}"/>
              </a:ext>
            </a:extLst>
          </p:cNvPr>
          <p:cNvPicPr>
            <a:picLocks noChangeAspect="1"/>
          </p:cNvPicPr>
          <p:nvPr/>
        </p:nvPicPr>
        <p:blipFill>
          <a:blip r:embed="rId2"/>
          <a:stretch>
            <a:fillRect/>
          </a:stretch>
        </p:blipFill>
        <p:spPr>
          <a:xfrm>
            <a:off x="347568" y="0"/>
            <a:ext cx="11244209" cy="6758359"/>
          </a:xfrm>
          <a:prstGeom prst="rect">
            <a:avLst/>
          </a:prstGeom>
        </p:spPr>
      </p:pic>
    </p:spTree>
    <p:extLst>
      <p:ext uri="{BB962C8B-B14F-4D97-AF65-F5344CB8AC3E}">
        <p14:creationId xmlns:p14="http://schemas.microsoft.com/office/powerpoint/2010/main" val="27867479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10B757B-55D6-9C09-14AA-1C93983451E8}"/>
              </a:ext>
            </a:extLst>
          </p:cNvPr>
          <p:cNvPicPr>
            <a:picLocks noChangeAspect="1"/>
          </p:cNvPicPr>
          <p:nvPr/>
        </p:nvPicPr>
        <p:blipFill>
          <a:blip r:embed="rId2"/>
          <a:stretch>
            <a:fillRect/>
          </a:stretch>
        </p:blipFill>
        <p:spPr>
          <a:xfrm>
            <a:off x="500434" y="100013"/>
            <a:ext cx="9487628" cy="6388143"/>
          </a:xfrm>
          <a:prstGeom prst="rect">
            <a:avLst/>
          </a:prstGeom>
        </p:spPr>
      </p:pic>
    </p:spTree>
    <p:extLst>
      <p:ext uri="{BB962C8B-B14F-4D97-AF65-F5344CB8AC3E}">
        <p14:creationId xmlns:p14="http://schemas.microsoft.com/office/powerpoint/2010/main" val="3950404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B32B0C2-B9C6-0A45-DEBC-E80CA1EC4C9A}"/>
              </a:ext>
            </a:extLst>
          </p:cNvPr>
          <p:cNvPicPr>
            <a:picLocks noChangeAspect="1"/>
          </p:cNvPicPr>
          <p:nvPr/>
        </p:nvPicPr>
        <p:blipFill>
          <a:blip r:embed="rId2"/>
          <a:stretch>
            <a:fillRect/>
          </a:stretch>
        </p:blipFill>
        <p:spPr>
          <a:xfrm>
            <a:off x="627371" y="152187"/>
            <a:ext cx="10218819" cy="6194530"/>
          </a:xfrm>
          <a:prstGeom prst="rect">
            <a:avLst/>
          </a:prstGeom>
        </p:spPr>
      </p:pic>
    </p:spTree>
    <p:extLst>
      <p:ext uri="{BB962C8B-B14F-4D97-AF65-F5344CB8AC3E}">
        <p14:creationId xmlns:p14="http://schemas.microsoft.com/office/powerpoint/2010/main" val="3111277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545A6B7-1A59-AD7D-DF07-C8BEDBFCE0D9}"/>
              </a:ext>
            </a:extLst>
          </p:cNvPr>
          <p:cNvPicPr>
            <a:picLocks noChangeAspect="1"/>
          </p:cNvPicPr>
          <p:nvPr/>
        </p:nvPicPr>
        <p:blipFill>
          <a:blip r:embed="rId2"/>
          <a:stretch>
            <a:fillRect/>
          </a:stretch>
        </p:blipFill>
        <p:spPr>
          <a:xfrm>
            <a:off x="291754" y="317788"/>
            <a:ext cx="10526301" cy="6438486"/>
          </a:xfrm>
          <a:prstGeom prst="rect">
            <a:avLst/>
          </a:prstGeom>
        </p:spPr>
      </p:pic>
    </p:spTree>
    <p:extLst>
      <p:ext uri="{BB962C8B-B14F-4D97-AF65-F5344CB8AC3E}">
        <p14:creationId xmlns:p14="http://schemas.microsoft.com/office/powerpoint/2010/main" val="25512000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B9A7C4D-D3F1-A664-D95E-6AFCC207518C}"/>
              </a:ext>
            </a:extLst>
          </p:cNvPr>
          <p:cNvPicPr>
            <a:picLocks noChangeAspect="1"/>
          </p:cNvPicPr>
          <p:nvPr/>
        </p:nvPicPr>
        <p:blipFill>
          <a:blip r:embed="rId2"/>
          <a:stretch>
            <a:fillRect/>
          </a:stretch>
        </p:blipFill>
        <p:spPr>
          <a:xfrm>
            <a:off x="578525" y="348131"/>
            <a:ext cx="11069524" cy="6424067"/>
          </a:xfrm>
          <a:prstGeom prst="rect">
            <a:avLst/>
          </a:prstGeom>
        </p:spPr>
      </p:pic>
    </p:spTree>
    <p:extLst>
      <p:ext uri="{BB962C8B-B14F-4D97-AF65-F5344CB8AC3E}">
        <p14:creationId xmlns:p14="http://schemas.microsoft.com/office/powerpoint/2010/main" val="41155667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7C068DF-5534-2AB7-D409-CDD9ECAAEE4A}"/>
              </a:ext>
            </a:extLst>
          </p:cNvPr>
          <p:cNvPicPr>
            <a:picLocks noChangeAspect="1"/>
          </p:cNvPicPr>
          <p:nvPr/>
        </p:nvPicPr>
        <p:blipFill>
          <a:blip r:embed="rId2"/>
          <a:stretch>
            <a:fillRect/>
          </a:stretch>
        </p:blipFill>
        <p:spPr>
          <a:xfrm>
            <a:off x="315779" y="143757"/>
            <a:ext cx="11064983" cy="6686447"/>
          </a:xfrm>
          <a:prstGeom prst="rect">
            <a:avLst/>
          </a:prstGeom>
        </p:spPr>
      </p:pic>
    </p:spTree>
    <p:extLst>
      <p:ext uri="{BB962C8B-B14F-4D97-AF65-F5344CB8AC3E}">
        <p14:creationId xmlns:p14="http://schemas.microsoft.com/office/powerpoint/2010/main" val="2374367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D9BE0EA-D0CD-7CE4-A467-035BFF43C1E7}"/>
              </a:ext>
            </a:extLst>
          </p:cNvPr>
          <p:cNvPicPr>
            <a:picLocks noChangeAspect="1"/>
          </p:cNvPicPr>
          <p:nvPr/>
        </p:nvPicPr>
        <p:blipFill>
          <a:blip r:embed="rId2"/>
          <a:stretch>
            <a:fillRect/>
          </a:stretch>
        </p:blipFill>
        <p:spPr>
          <a:xfrm>
            <a:off x="1040820" y="617964"/>
            <a:ext cx="9861642" cy="2989264"/>
          </a:xfrm>
          <a:prstGeom prst="rect">
            <a:avLst/>
          </a:prstGeom>
        </p:spPr>
      </p:pic>
    </p:spTree>
    <p:extLst>
      <p:ext uri="{BB962C8B-B14F-4D97-AF65-F5344CB8AC3E}">
        <p14:creationId xmlns:p14="http://schemas.microsoft.com/office/powerpoint/2010/main" val="294494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460" y="215188"/>
            <a:ext cx="6204044" cy="6642811"/>
          </a:xfrm>
        </p:spPr>
        <p:txBody>
          <a:bodyPr>
            <a:normAutofit/>
          </a:bodyPr>
          <a:lstStyle/>
          <a:p>
            <a:pPr algn="just"/>
            <a:r>
              <a:rPr lang="en-US" sz="2400" dirty="0">
                <a:latin typeface="Times New Roman" panose="02020603050405020304" pitchFamily="18" charset="0"/>
                <a:cs typeface="Times New Roman" panose="02020603050405020304" pitchFamily="18" charset="0"/>
              </a:rPr>
              <a:t>All users in a CDMA system, use the same carrier frequency and may transmit simultaneously. </a:t>
            </a:r>
          </a:p>
          <a:p>
            <a:pPr algn="just"/>
            <a:r>
              <a:rPr lang="en-US" sz="2400" dirty="0">
                <a:solidFill>
                  <a:srgbClr val="C00000"/>
                </a:solidFill>
                <a:latin typeface="Times New Roman" panose="02020603050405020304" pitchFamily="18" charset="0"/>
                <a:cs typeface="Times New Roman" panose="02020603050405020304" pitchFamily="18" charset="0"/>
              </a:rPr>
              <a:t>Each user has its own pseudorandom code word </a:t>
            </a:r>
            <a:r>
              <a:rPr lang="en-US" sz="2400" dirty="0">
                <a:latin typeface="Times New Roman" panose="02020603050405020304" pitchFamily="18" charset="0"/>
                <a:cs typeface="Times New Roman" panose="02020603050405020304" pitchFamily="18" charset="0"/>
              </a:rPr>
              <a:t>which is approximately </a:t>
            </a:r>
            <a:r>
              <a:rPr lang="en-US" sz="2400" dirty="0">
                <a:solidFill>
                  <a:srgbClr val="C00000"/>
                </a:solidFill>
                <a:latin typeface="Times New Roman" panose="02020603050405020304" pitchFamily="18" charset="0"/>
                <a:cs typeface="Times New Roman" panose="02020603050405020304" pitchFamily="18" charset="0"/>
              </a:rPr>
              <a:t>orthogonal to all other code words. </a:t>
            </a:r>
          </a:p>
          <a:p>
            <a:pPr algn="just"/>
            <a:r>
              <a:rPr lang="en-US" sz="2400" dirty="0">
                <a:latin typeface="Times New Roman" panose="02020603050405020304" pitchFamily="18" charset="0"/>
                <a:cs typeface="Times New Roman" panose="02020603050405020304" pitchFamily="18" charset="0"/>
              </a:rPr>
              <a:t>The receiver performs a time correlation operation to detect only the specific desired code word.</a:t>
            </a:r>
          </a:p>
          <a:p>
            <a:pPr algn="just"/>
            <a:r>
              <a:rPr lang="en-US" sz="2400" dirty="0">
                <a:latin typeface="Times New Roman" panose="02020603050405020304" pitchFamily="18" charset="0"/>
                <a:cs typeface="Times New Roman" panose="02020603050405020304" pitchFamily="18" charset="0"/>
              </a:rPr>
              <a:t> All other code words appear as noise due to de-correlation. </a:t>
            </a:r>
          </a:p>
          <a:p>
            <a:pPr algn="just"/>
            <a:r>
              <a:rPr lang="en-US" sz="2400" dirty="0">
                <a:latin typeface="Times New Roman" panose="02020603050405020304" pitchFamily="18" charset="0"/>
                <a:cs typeface="Times New Roman" panose="02020603050405020304" pitchFamily="18" charset="0"/>
              </a:rPr>
              <a:t>For detection of the message signal, the receiver needs to know the code word used by the transmitter. </a:t>
            </a:r>
          </a:p>
          <a:p>
            <a:pPr algn="just"/>
            <a:r>
              <a:rPr lang="en-US" sz="2400" dirty="0">
                <a:latin typeface="Times New Roman" panose="02020603050405020304" pitchFamily="18" charset="0"/>
                <a:cs typeface="Times New Roman" panose="02020603050405020304" pitchFamily="18" charset="0"/>
              </a:rPr>
              <a:t>Each user operates independently with no knowledge of the other users</a:t>
            </a:r>
            <a:r>
              <a:rPr lang="en-US" dirty="0"/>
              <a:t>. </a:t>
            </a:r>
          </a:p>
        </p:txBody>
      </p:sp>
      <p:pic>
        <p:nvPicPr>
          <p:cNvPr id="4" name="Picture 3"/>
          <p:cNvPicPr>
            <a:picLocks noChangeAspect="1"/>
          </p:cNvPicPr>
          <p:nvPr/>
        </p:nvPicPr>
        <p:blipFill>
          <a:blip r:embed="rId2"/>
          <a:stretch>
            <a:fillRect/>
          </a:stretch>
        </p:blipFill>
        <p:spPr>
          <a:xfrm>
            <a:off x="6547990" y="0"/>
            <a:ext cx="5644010" cy="5745707"/>
          </a:xfrm>
          <a:prstGeom prst="rect">
            <a:avLst/>
          </a:prstGeom>
        </p:spPr>
      </p:pic>
    </p:spTree>
    <p:extLst>
      <p:ext uri="{BB962C8B-B14F-4D97-AF65-F5344CB8AC3E}">
        <p14:creationId xmlns:p14="http://schemas.microsoft.com/office/powerpoint/2010/main" val="3985737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0877EC-FE58-1C98-31F9-AB729C0045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DA8129B-8B05-9E26-713B-38B05B602F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F9E333A2-32A3-1CC6-1D63-9ADCEA04CA6C}"/>
              </a:ext>
            </a:extLst>
          </p:cNvPr>
          <p:cNvPicPr>
            <a:picLocks noChangeAspect="1"/>
          </p:cNvPicPr>
          <p:nvPr/>
        </p:nvPicPr>
        <p:blipFill>
          <a:blip r:embed="rId2"/>
          <a:stretch>
            <a:fillRect/>
          </a:stretch>
        </p:blipFill>
        <p:spPr>
          <a:xfrm>
            <a:off x="468849" y="365125"/>
            <a:ext cx="11505412" cy="6127750"/>
          </a:xfrm>
          <a:prstGeom prst="rect">
            <a:avLst/>
          </a:prstGeom>
        </p:spPr>
      </p:pic>
    </p:spTree>
    <p:extLst>
      <p:ext uri="{BB962C8B-B14F-4D97-AF65-F5344CB8AC3E}">
        <p14:creationId xmlns:p14="http://schemas.microsoft.com/office/powerpoint/2010/main" val="39512021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4460ED9-40FB-487C-92F9-E96FB9D0A50B}"/>
              </a:ext>
            </a:extLst>
          </p:cNvPr>
          <p:cNvSpPr/>
          <p:nvPr/>
        </p:nvSpPr>
        <p:spPr>
          <a:xfrm>
            <a:off x="1524000" y="940904"/>
            <a:ext cx="9144000" cy="5917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810" name="Title 1"/>
          <p:cNvSpPr>
            <a:spLocks noGrp="1"/>
          </p:cNvSpPr>
          <p:nvPr>
            <p:ph type="title"/>
          </p:nvPr>
        </p:nvSpPr>
        <p:spPr>
          <a:xfrm>
            <a:off x="1008956" y="185219"/>
            <a:ext cx="7575485" cy="663367"/>
          </a:xfrm>
        </p:spPr>
        <p:txBody>
          <a:bodyPr>
            <a:normAutofit fontScale="90000"/>
          </a:bodyPr>
          <a:lstStyle/>
          <a:p>
            <a:r>
              <a:rPr lang="en-US" altLang="en-US" b="1" dirty="0">
                <a:solidFill>
                  <a:srgbClr val="C00000"/>
                </a:solidFill>
                <a:latin typeface="Times New Roman" panose="02020603050405020304" pitchFamily="18" charset="0"/>
                <a:cs typeface="Times New Roman" panose="02020603050405020304" pitchFamily="18" charset="0"/>
              </a:rPr>
              <a:t>Example of DSSS used in CDMA </a:t>
            </a:r>
          </a:p>
        </p:txBody>
      </p:sp>
      <p:pic>
        <p:nvPicPr>
          <p:cNvPr id="1198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02906" y="1125540"/>
            <a:ext cx="8806069" cy="5600699"/>
          </a:xfr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
          <p:cNvSpPr>
            <a:spLocks noChangeArrowheads="1"/>
          </p:cNvSpPr>
          <p:nvPr/>
        </p:nvSpPr>
        <p:spPr bwMode="auto">
          <a:xfrm>
            <a:off x="341193" y="612775"/>
            <a:ext cx="11709779" cy="622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669925" indent="-325438">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fontAlgn="base">
              <a:lnSpc>
                <a:spcPct val="150000"/>
              </a:lnSpc>
              <a:spcBef>
                <a:spcPct val="20000"/>
              </a:spcBef>
              <a:spcAft>
                <a:spcPct val="0"/>
              </a:spcAft>
              <a:buClrTx/>
              <a:buSzPct val="65000"/>
              <a:buFont typeface="Wingdings" panose="05000000000000000000" pitchFamily="2" charset="2"/>
              <a:buChar char="n"/>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Spreading signal (code) consists of chips</a:t>
            </a:r>
          </a:p>
          <a:p>
            <a:pPr lvl="1" algn="just" fontAlgn="base">
              <a:lnSpc>
                <a:spcPct val="150000"/>
              </a:lnSpc>
              <a:spcBef>
                <a:spcPct val="20000"/>
              </a:spcBef>
              <a:spcAft>
                <a:spcPct val="0"/>
              </a:spcAft>
              <a:buClrTx/>
              <a:buSzPct val="60000"/>
              <a:buFont typeface="Wingdings" panose="05000000000000000000" pitchFamily="2" charset="2"/>
              <a:buChar char="Ø"/>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Has Chip period and chip rate</a:t>
            </a:r>
          </a:p>
          <a:p>
            <a:pPr lvl="1" algn="just" fontAlgn="base">
              <a:lnSpc>
                <a:spcPct val="150000"/>
              </a:lnSpc>
              <a:spcBef>
                <a:spcPct val="20000"/>
              </a:spcBef>
              <a:spcAft>
                <a:spcPct val="0"/>
              </a:spcAft>
              <a:buClrTx/>
              <a:buSzPct val="60000"/>
              <a:buFont typeface="Wingdings" panose="05000000000000000000" pitchFamily="2" charset="2"/>
              <a:buChar char="Ø"/>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Spreading signal use a pseudo-noise (PN) sequence (a pseudo-random sequence)</a:t>
            </a:r>
          </a:p>
          <a:p>
            <a:pPr lvl="1" algn="just" fontAlgn="base">
              <a:lnSpc>
                <a:spcPct val="150000"/>
              </a:lnSpc>
              <a:spcBef>
                <a:spcPct val="20000"/>
              </a:spcBef>
              <a:spcAft>
                <a:spcPct val="0"/>
              </a:spcAft>
              <a:buClrTx/>
              <a:buSzPct val="60000"/>
              <a:buFont typeface="Wingdings" panose="05000000000000000000" pitchFamily="2" charset="2"/>
              <a:buChar char="Ø"/>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PN sequence is called a codeword</a:t>
            </a:r>
          </a:p>
          <a:p>
            <a:pPr lvl="1" algn="just" fontAlgn="base">
              <a:lnSpc>
                <a:spcPct val="150000"/>
              </a:lnSpc>
              <a:spcBef>
                <a:spcPct val="20000"/>
              </a:spcBef>
              <a:spcAft>
                <a:spcPct val="0"/>
              </a:spcAft>
              <a:buClrTx/>
              <a:buSzPct val="60000"/>
              <a:buFont typeface="Wingdings" panose="05000000000000000000" pitchFamily="2" charset="2"/>
              <a:buChar char="Ø"/>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Each user has its own cordword</a:t>
            </a:r>
          </a:p>
          <a:p>
            <a:pPr lvl="1" algn="just" fontAlgn="base">
              <a:lnSpc>
                <a:spcPct val="150000"/>
              </a:lnSpc>
              <a:spcBef>
                <a:spcPct val="20000"/>
              </a:spcBef>
              <a:spcAft>
                <a:spcPct val="0"/>
              </a:spcAft>
              <a:buClrTx/>
              <a:buSzPct val="60000"/>
              <a:buFont typeface="Wingdings" panose="05000000000000000000" pitchFamily="2" charset="2"/>
              <a:buChar char="Ø"/>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Codewords are orthogonal. (low autocorrelation)</a:t>
            </a:r>
          </a:p>
          <a:p>
            <a:pPr lvl="1" algn="just" fontAlgn="base">
              <a:lnSpc>
                <a:spcPct val="150000"/>
              </a:lnSpc>
              <a:spcBef>
                <a:spcPct val="20000"/>
              </a:spcBef>
              <a:spcAft>
                <a:spcPct val="0"/>
              </a:spcAft>
              <a:buClrTx/>
              <a:buSzPct val="60000"/>
              <a:buFont typeface="Wingdings" panose="05000000000000000000" pitchFamily="2" charset="2"/>
              <a:buChar char="Ø"/>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Chip rate is oder of magnitude larger than the symbol rate.</a:t>
            </a:r>
            <a:r>
              <a:rPr lang="tr-TR" altLang="en-US" sz="2400" u="sng"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p>
          <a:p>
            <a:pPr algn="just" fontAlgn="base">
              <a:lnSpc>
                <a:spcPct val="150000"/>
              </a:lnSpc>
              <a:spcBef>
                <a:spcPct val="20000"/>
              </a:spcBef>
              <a:spcAft>
                <a:spcPct val="0"/>
              </a:spcAft>
              <a:buClrTx/>
              <a:buSzTx/>
              <a:buFont typeface="Wingdings" panose="05000000000000000000" pitchFamily="2" charset="2"/>
              <a:buChar char="§"/>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 receiver correlator distinguishes the senders signal by examining the wideband signal with the same time-synchronized spreading code </a:t>
            </a:r>
          </a:p>
          <a:p>
            <a:pPr algn="just" fontAlgn="base">
              <a:lnSpc>
                <a:spcPct val="150000"/>
              </a:lnSpc>
              <a:spcBef>
                <a:spcPct val="20000"/>
              </a:spcBef>
              <a:spcAft>
                <a:spcPct val="0"/>
              </a:spcAft>
              <a:buClrTx/>
              <a:buSzTx/>
              <a:buFont typeface="Wingdings" panose="05000000000000000000" pitchFamily="2" charset="2"/>
              <a:buChar char="§"/>
              <a:defRPr/>
            </a:pPr>
            <a:r>
              <a:rPr lang="tr-TR"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 sent signal is recovered by despreading process at the receiver. </a:t>
            </a:r>
            <a:endPar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0835" name="Rectangle 2"/>
          <p:cNvSpPr>
            <a:spLocks noChangeArrowheads="1"/>
          </p:cNvSpPr>
          <p:nvPr/>
        </p:nvSpPr>
        <p:spPr bwMode="auto">
          <a:xfrm>
            <a:off x="955343" y="2"/>
            <a:ext cx="96626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0" fontAlgn="base" hangingPunct="0">
              <a:spcBef>
                <a:spcPct val="0"/>
              </a:spcBef>
              <a:spcAft>
                <a:spcPct val="0"/>
              </a:spcAft>
              <a:buClrTx/>
              <a:buSzTx/>
              <a:buNone/>
              <a:defRPr/>
            </a:pPr>
            <a:r>
              <a:rPr lang="tr-TR" altLang="en-US" sz="3600" b="1" dirty="0">
                <a:solidFill>
                  <a:srgbClr val="A50021"/>
                </a:solidFill>
                <a:latin typeface="Times New Roman" panose="02020603050405020304" pitchFamily="18" charset="0"/>
                <a:cs typeface="Times New Roman" panose="02020603050405020304" pitchFamily="18" charset="0"/>
              </a:rPr>
              <a:t>Code Division Multiple Access</a:t>
            </a:r>
            <a:r>
              <a:rPr lang="en-US" altLang="zh-CN" sz="3600" b="1" dirty="0">
                <a:solidFill>
                  <a:srgbClr val="A50021"/>
                </a:solidFill>
                <a:latin typeface="Times New Roman" panose="02020603050405020304" pitchFamily="18" charset="0"/>
                <a:ea typeface="SimSun" panose="02010600030101010101" pitchFamily="2" charset="-122"/>
                <a:cs typeface="Times New Roman" panose="02020603050405020304" pitchFamily="18" charset="0"/>
              </a:rPr>
              <a:t> (CDMA)</a:t>
            </a:r>
            <a:endParaRPr lang="en-US" altLang="en-US" sz="3600" b="1"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
          <p:cNvSpPr>
            <a:spLocks noChangeArrowheads="1"/>
          </p:cNvSpPr>
          <p:nvPr/>
        </p:nvSpPr>
        <p:spPr bwMode="auto">
          <a:xfrm>
            <a:off x="818867" y="1052514"/>
            <a:ext cx="9774684" cy="500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fontAlgn="base">
              <a:spcBef>
                <a:spcPct val="20000"/>
              </a:spcBef>
              <a:spcAft>
                <a:spcPct val="0"/>
              </a:spcAft>
              <a:buClr>
                <a:prstClr val="black"/>
              </a:buClr>
              <a:buSzPct val="65000"/>
              <a:buFont typeface="Wingdings" panose="05000000000000000000" pitchFamily="2" charset="2"/>
              <a:buChar char="§"/>
              <a:defRPr/>
            </a:pPr>
            <a:r>
              <a:rPr lang="tr-TR" altLang="en-US" sz="2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Low power spectral density</a:t>
            </a:r>
          </a:p>
          <a:p>
            <a:pPr lvl="1" algn="just" fontAlgn="base">
              <a:spcBef>
                <a:spcPct val="20000"/>
              </a:spcBef>
              <a:spcAft>
                <a:spcPct val="0"/>
              </a:spcAft>
              <a:buClrTx/>
              <a:buSzPct val="60000"/>
              <a:buNone/>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Signal is spread over a larger frequency band</a:t>
            </a:r>
          </a:p>
          <a:p>
            <a:pPr lvl="1" algn="just" fontAlgn="base">
              <a:spcBef>
                <a:spcPct val="20000"/>
              </a:spcBef>
              <a:spcAft>
                <a:spcPct val="0"/>
              </a:spcAft>
              <a:buClrTx/>
              <a:buSzPct val="60000"/>
              <a:buFont typeface="Wingdings" panose="05000000000000000000" pitchFamily="2" charset="2"/>
              <a:buChar char="q"/>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Other systems suffer less from the transmitter</a:t>
            </a:r>
          </a:p>
          <a:p>
            <a:pPr algn="just" fontAlgn="base">
              <a:spcBef>
                <a:spcPct val="20000"/>
              </a:spcBef>
              <a:spcAft>
                <a:spcPct val="0"/>
              </a:spcAft>
              <a:buClrTx/>
              <a:buSzPct val="65000"/>
              <a:buFont typeface="Wingdings" panose="05000000000000000000" pitchFamily="2" charset="2"/>
              <a:buChar char="§"/>
              <a:defRPr/>
            </a:pPr>
            <a:r>
              <a:rPr lang="tr-TR" altLang="en-US" sz="2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Interference limited operation</a:t>
            </a:r>
          </a:p>
          <a:p>
            <a:pPr lvl="1" algn="just" fontAlgn="base">
              <a:spcBef>
                <a:spcPct val="20000"/>
              </a:spcBef>
              <a:spcAft>
                <a:spcPct val="0"/>
              </a:spcAft>
              <a:buClrTx/>
              <a:buSzPct val="60000"/>
              <a:buFont typeface="Wingdings" panose="05000000000000000000" pitchFamily="2" charset="2"/>
              <a:buChar char="q"/>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All frequency spectrum is used</a:t>
            </a:r>
          </a:p>
          <a:p>
            <a:pPr algn="just" fontAlgn="base">
              <a:spcBef>
                <a:spcPct val="20000"/>
              </a:spcBef>
              <a:spcAft>
                <a:spcPct val="0"/>
              </a:spcAft>
              <a:buClrTx/>
              <a:buSzPct val="65000"/>
              <a:buFont typeface="Wingdings" panose="05000000000000000000" pitchFamily="2" charset="2"/>
              <a:buChar char="n"/>
              <a:defRPr/>
            </a:pPr>
            <a:r>
              <a:rPr lang="tr-TR" altLang="en-US" sz="2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Privacy</a:t>
            </a:r>
          </a:p>
          <a:p>
            <a:pPr lvl="1" algn="just" fontAlgn="base">
              <a:spcBef>
                <a:spcPct val="20000"/>
              </a:spcBef>
              <a:spcAft>
                <a:spcPct val="0"/>
              </a:spcAft>
              <a:buClrTx/>
              <a:buSzPct val="60000"/>
              <a:buFont typeface="Wingdings" panose="05000000000000000000" pitchFamily="2" charset="2"/>
              <a:buChar char="q"/>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 codeword is known only between the sender and receiver. Hence other users can not decode the messages that are in transit</a:t>
            </a:r>
          </a:p>
          <a:p>
            <a:pPr algn="just" fontAlgn="base">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Reduction of multipath affects by using a larger spectrum</a:t>
            </a:r>
          </a:p>
        </p:txBody>
      </p:sp>
      <p:sp>
        <p:nvSpPr>
          <p:cNvPr id="121859" name="Rectangle 2"/>
          <p:cNvSpPr>
            <a:spLocks noChangeArrowheads="1"/>
          </p:cNvSpPr>
          <p:nvPr/>
        </p:nvSpPr>
        <p:spPr bwMode="auto">
          <a:xfrm>
            <a:off x="2586038" y="115889"/>
            <a:ext cx="80075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0" fontAlgn="base" hangingPunct="0">
              <a:spcBef>
                <a:spcPct val="0"/>
              </a:spcBef>
              <a:spcAft>
                <a:spcPct val="0"/>
              </a:spcAft>
              <a:buClrTx/>
              <a:buSzTx/>
              <a:buNone/>
              <a:defRPr/>
            </a:pPr>
            <a:r>
              <a:rPr lang="tr-TR" altLang="en-US" sz="3600" b="1">
                <a:solidFill>
                  <a:srgbClr val="A50021"/>
                </a:solidFill>
                <a:latin typeface="Times New Roman" panose="02020603050405020304" pitchFamily="18" charset="0"/>
                <a:cs typeface="Times New Roman" panose="02020603050405020304" pitchFamily="18" charset="0"/>
              </a:rPr>
              <a:t>Code Division Multiple Access</a:t>
            </a:r>
            <a:r>
              <a:rPr lang="en-US" altLang="zh-CN" sz="3600" b="1">
                <a:solidFill>
                  <a:srgbClr val="A50021"/>
                </a:solidFill>
                <a:latin typeface="Times New Roman" panose="02020603050405020304" pitchFamily="18" charset="0"/>
                <a:ea typeface="SimSun" panose="02010600030101010101" pitchFamily="2" charset="-122"/>
                <a:cs typeface="Times New Roman" panose="02020603050405020304" pitchFamily="18" charset="0"/>
              </a:rPr>
              <a:t> (CDMA)</a:t>
            </a:r>
            <a:endParaRPr lang="en-US" altLang="en-US" sz="3600" b="1">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
          <p:cNvSpPr>
            <a:spLocks noChangeArrowheads="1"/>
          </p:cNvSpPr>
          <p:nvPr/>
        </p:nvSpPr>
        <p:spPr bwMode="auto">
          <a:xfrm>
            <a:off x="982639" y="1268415"/>
            <a:ext cx="9001943" cy="457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669925" indent="-325438">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fontAlgn="base">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Random access possible</a:t>
            </a:r>
          </a:p>
          <a:p>
            <a:pPr lvl="1" algn="just" fontAlgn="base">
              <a:spcBef>
                <a:spcPct val="20000"/>
              </a:spcBef>
              <a:spcAft>
                <a:spcPct val="0"/>
              </a:spcAft>
              <a:buClrTx/>
              <a:buSzPct val="60000"/>
              <a:buFont typeface="Wingdings" panose="05000000000000000000" pitchFamily="2" charset="2"/>
              <a:buChar char="q"/>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Users can start their transmission at any time</a:t>
            </a:r>
          </a:p>
          <a:p>
            <a:pPr algn="just" fontAlgn="base">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Cell capacity is not </a:t>
            </a:r>
            <a:r>
              <a:rPr lang="en-US"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f</a:t>
            </a: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ixed like in TDMA or FDMA systems. </a:t>
            </a:r>
            <a:r>
              <a:rPr lang="en-US"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h</a:t>
            </a: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as soft capacity</a:t>
            </a:r>
            <a:r>
              <a:rPr lang="en-US"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fontAlgn="base">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Higher </a:t>
            </a:r>
            <a:r>
              <a:rPr lang="en-US"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system </a:t>
            </a: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capacity than TDMA and FDMA </a:t>
            </a:r>
          </a:p>
          <a:p>
            <a:pPr algn="just" fontAlgn="base">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No frequency management</a:t>
            </a:r>
          </a:p>
          <a:p>
            <a:pPr algn="just" fontAlgn="base">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No equaliz</a:t>
            </a:r>
            <a:r>
              <a:rPr lang="en-US" altLang="zh-CN" sz="28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ers</a:t>
            </a:r>
            <a:r>
              <a:rPr lang="en-US" altLang="zh-CN"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needed</a:t>
            </a:r>
            <a:endPar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fontAlgn="base">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No guard time needed</a:t>
            </a:r>
          </a:p>
          <a:p>
            <a:pPr algn="just" fontAlgn="base">
              <a:spcBef>
                <a:spcPct val="20000"/>
              </a:spcBef>
              <a:spcAft>
                <a:spcPct val="0"/>
              </a:spcAft>
              <a:buClrTx/>
              <a:buSzPct val="65000"/>
              <a:buFont typeface="Wingdings" panose="05000000000000000000" pitchFamily="2" charset="2"/>
              <a:buChar char="n"/>
              <a:defRPr/>
            </a:pPr>
            <a:r>
              <a:rPr lang="tr-TR" altLang="en-US"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Enables soft handoff</a:t>
            </a:r>
            <a:endParaRPr lang="en-US" altLang="zh-CN" sz="2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2883" name="Rectangle 2"/>
          <p:cNvSpPr>
            <a:spLocks noChangeArrowheads="1"/>
          </p:cNvSpPr>
          <p:nvPr/>
        </p:nvSpPr>
        <p:spPr bwMode="auto">
          <a:xfrm>
            <a:off x="1146412" y="404814"/>
            <a:ext cx="89392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0" fontAlgn="base" hangingPunct="0">
              <a:spcBef>
                <a:spcPct val="0"/>
              </a:spcBef>
              <a:spcAft>
                <a:spcPct val="0"/>
              </a:spcAft>
              <a:buClrTx/>
              <a:buSzTx/>
              <a:buNone/>
              <a:defRPr/>
            </a:pPr>
            <a:r>
              <a:rPr lang="tr-TR" altLang="en-US" sz="3600" b="1" dirty="0">
                <a:solidFill>
                  <a:srgbClr val="A50021"/>
                </a:solidFill>
                <a:latin typeface="Times New Roman" panose="02020603050405020304" pitchFamily="18" charset="0"/>
                <a:cs typeface="Times New Roman" panose="02020603050405020304" pitchFamily="18" charset="0"/>
              </a:rPr>
              <a:t>Code Division Multiple Access</a:t>
            </a:r>
            <a:r>
              <a:rPr lang="en-US" altLang="zh-CN" sz="3600" b="1" dirty="0">
                <a:solidFill>
                  <a:srgbClr val="A50021"/>
                </a:solidFill>
                <a:latin typeface="Times New Roman" panose="02020603050405020304" pitchFamily="18" charset="0"/>
                <a:ea typeface="SimSun" panose="02010600030101010101" pitchFamily="2" charset="-122"/>
                <a:cs typeface="Times New Roman" panose="02020603050405020304" pitchFamily="18" charset="0"/>
              </a:rPr>
              <a:t> (CDMA)</a:t>
            </a:r>
            <a:endParaRPr lang="en-US" altLang="en-US" sz="3600" b="1"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9D42796-5D44-46BB-B21A-3A025C048734}"/>
              </a:ext>
            </a:extLst>
          </p:cNvPr>
          <p:cNvSpPr/>
          <p:nvPr/>
        </p:nvSpPr>
        <p:spPr>
          <a:xfrm>
            <a:off x="5539409" y="1280356"/>
            <a:ext cx="5128592" cy="5380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906" name="Title 1"/>
          <p:cNvSpPr>
            <a:spLocks noGrp="1"/>
          </p:cNvSpPr>
          <p:nvPr>
            <p:ph type="title"/>
          </p:nvPr>
        </p:nvSpPr>
        <p:spPr>
          <a:xfrm>
            <a:off x="1829991" y="197645"/>
            <a:ext cx="8738618" cy="798513"/>
          </a:xfrm>
        </p:spPr>
        <p:txBody>
          <a:bodyPr>
            <a:normAutofit/>
          </a:bodyPr>
          <a:lstStyle/>
          <a:p>
            <a:r>
              <a:rPr lang="tr-TR" altLang="en-US" sz="4000" b="1" dirty="0">
                <a:solidFill>
                  <a:srgbClr val="C00000"/>
                </a:solidFill>
                <a:latin typeface="Times New Roman" panose="02020603050405020304" pitchFamily="18" charset="0"/>
                <a:cs typeface="Times New Roman" panose="02020603050405020304" pitchFamily="18" charset="0"/>
              </a:rPr>
              <a:t>Near Far Problem and Power Control</a:t>
            </a:r>
            <a:endParaRPr lang="en-US" altLang="en-US" sz="4000" dirty="0">
              <a:solidFill>
                <a:srgbClr val="C00000"/>
              </a:solidFill>
              <a:latin typeface="Times New Roman" panose="02020603050405020304" pitchFamily="18" charset="0"/>
              <a:cs typeface="Times New Roman" panose="02020603050405020304" pitchFamily="18" charset="0"/>
            </a:endParaRPr>
          </a:p>
        </p:txBody>
      </p:sp>
      <p:pic>
        <p:nvPicPr>
          <p:cNvPr id="12390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708375" y="1497498"/>
            <a:ext cx="4860234" cy="4932809"/>
          </a:xfrm>
        </p:spPr>
      </p:pic>
      <p:sp>
        <p:nvSpPr>
          <p:cNvPr id="5" name="TextBox 4"/>
          <p:cNvSpPr txBox="1"/>
          <p:nvPr/>
        </p:nvSpPr>
        <p:spPr>
          <a:xfrm>
            <a:off x="504967" y="1388925"/>
            <a:ext cx="4835660" cy="5041380"/>
          </a:xfrm>
          <a:prstGeom prst="rect">
            <a:avLst/>
          </a:prstGeom>
          <a:noFill/>
        </p:spPr>
        <p:txBody>
          <a:bodyPr wrap="square">
            <a:spAutoFit/>
          </a:bodyPr>
          <a:lstStyle/>
          <a:p>
            <a:pPr marL="342900" indent="-342900" algn="just" eaLnBrk="0" fontAlgn="base" hangingPunct="0">
              <a:lnSpc>
                <a:spcPct val="150000"/>
              </a:lnSpc>
              <a:spcBef>
                <a:spcPct val="20000"/>
              </a:spcBef>
              <a:spcAft>
                <a:spcPct val="0"/>
              </a:spcAft>
              <a:buSzPct val="65000"/>
              <a:buFont typeface="Wingdings" panose="05000000000000000000" pitchFamily="2" charset="2"/>
              <a:buChar char="q"/>
              <a:defRPr/>
            </a:pPr>
            <a:r>
              <a:rPr lang="tr-TR"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 receiver, the signals may come from various (multiple sources. </a:t>
            </a:r>
          </a:p>
          <a:p>
            <a:pPr marL="342900" indent="-342900" algn="just" eaLnBrk="0" fontAlgn="base" hangingPunct="0">
              <a:lnSpc>
                <a:spcPct val="150000"/>
              </a:lnSpc>
              <a:spcBef>
                <a:spcPct val="20000"/>
              </a:spcBef>
              <a:spcAft>
                <a:spcPct val="0"/>
              </a:spcAft>
              <a:buSzPct val="60000"/>
              <a:buFont typeface="Wingdings" panose="05000000000000000000" pitchFamily="2" charset="2"/>
              <a:buChar char="q"/>
              <a:defRPr/>
            </a:pPr>
            <a:r>
              <a:rPr lang="tr-TR"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The strongest signal usually captures the modulator. The other signals are considered as noise</a:t>
            </a:r>
          </a:p>
          <a:p>
            <a:pPr marL="342900" indent="-342900" algn="just" eaLnBrk="0" fontAlgn="base" hangingPunct="0">
              <a:lnSpc>
                <a:spcPct val="150000"/>
              </a:lnSpc>
              <a:spcBef>
                <a:spcPct val="20000"/>
              </a:spcBef>
              <a:spcAft>
                <a:spcPct val="0"/>
              </a:spcAft>
              <a:buSzPct val="60000"/>
              <a:buFont typeface="Wingdings" panose="05000000000000000000" pitchFamily="2" charset="2"/>
              <a:buChar char="q"/>
              <a:defRPr/>
            </a:pPr>
            <a:r>
              <a:rPr lang="tr-TR"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Each source may have different distances to the base station</a:t>
            </a:r>
          </a:p>
          <a:p>
            <a:pPr eaLnBrk="0" fontAlgn="base" hangingPunct="0">
              <a:spcBef>
                <a:spcPct val="0"/>
              </a:spcBef>
              <a:spcAft>
                <a:spcPct val="0"/>
              </a:spcAft>
              <a:defRPr/>
            </a:pPr>
            <a:endParaRPr lang="en-US" sz="2400" dirty="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923067" y="251794"/>
            <a:ext cx="6447234" cy="803275"/>
          </a:xfrm>
        </p:spPr>
        <p:txBody>
          <a:bodyPr>
            <a:normAutofit fontScale="90000"/>
          </a:bodyPr>
          <a:lstStyle/>
          <a:p>
            <a:r>
              <a:rPr lang="tr-TR" altLang="en-US" b="1" dirty="0">
                <a:solidFill>
                  <a:srgbClr val="C00000"/>
                </a:solidFill>
                <a:latin typeface="Times New Roman" panose="02020603050405020304" pitchFamily="18" charset="0"/>
                <a:cs typeface="Times New Roman" panose="02020603050405020304" pitchFamily="18" charset="0"/>
              </a:rPr>
              <a:t>Near Far Problem and Power Control</a:t>
            </a:r>
            <a:endParaRPr lang="en-US" altLang="zh-CN" dirty="0">
              <a:solidFill>
                <a:srgbClr val="C00000"/>
              </a:solidFill>
              <a:latin typeface="Times New Roman" panose="02020603050405020304" pitchFamily="18" charset="0"/>
              <a:cs typeface="Times New Roman" panose="02020603050405020304" pitchFamily="18" charset="0"/>
            </a:endParaRPr>
          </a:p>
        </p:txBody>
      </p:sp>
      <p:sp>
        <p:nvSpPr>
          <p:cNvPr id="124931" name="Rectangle 3"/>
          <p:cNvSpPr>
            <a:spLocks noGrp="1" noChangeArrowheads="1"/>
          </p:cNvSpPr>
          <p:nvPr>
            <p:ph type="body" idx="1"/>
          </p:nvPr>
        </p:nvSpPr>
        <p:spPr>
          <a:xfrm>
            <a:off x="518615" y="1412875"/>
            <a:ext cx="9940663" cy="3881438"/>
          </a:xfrm>
        </p:spPr>
        <p:txBody>
          <a:bodyPr>
            <a:noAutofit/>
          </a:bodyPr>
          <a:lstStyle/>
          <a:p>
            <a:pPr algn="just">
              <a:lnSpc>
                <a:spcPct val="150000"/>
              </a:lnSpc>
            </a:pPr>
            <a:r>
              <a:rPr lang="tr-TR" altLang="en-US" sz="2400" dirty="0">
                <a:latin typeface="Times New Roman" panose="02020603050405020304" pitchFamily="18" charset="0"/>
                <a:cs typeface="Times New Roman" panose="02020603050405020304" pitchFamily="18" charset="0"/>
              </a:rPr>
              <a:t>In CDMA, we want a base station to receive CDMA coded signals from various mobile users at the same time. </a:t>
            </a:r>
          </a:p>
          <a:p>
            <a:pPr algn="just">
              <a:lnSpc>
                <a:spcPct val="150000"/>
              </a:lnSpc>
              <a:buFont typeface="Wingdings" panose="05000000000000000000" pitchFamily="2" charset="2"/>
              <a:buChar char="§"/>
            </a:pPr>
            <a:r>
              <a:rPr lang="tr-TR" altLang="en-US" sz="2400" dirty="0">
                <a:latin typeface="Times New Roman" panose="02020603050405020304" pitchFamily="18" charset="0"/>
                <a:cs typeface="Times New Roman" panose="02020603050405020304" pitchFamily="18" charset="0"/>
              </a:rPr>
              <a:t>Therefore the receiver power at the base station for all mobile users should be close to eac</a:t>
            </a:r>
            <a:r>
              <a:rPr lang="en-US" altLang="en-US" sz="2400" dirty="0">
                <a:latin typeface="Times New Roman" panose="02020603050405020304" pitchFamily="18" charset="0"/>
                <a:cs typeface="Times New Roman" panose="02020603050405020304" pitchFamily="18" charset="0"/>
              </a:rPr>
              <a:t>h </a:t>
            </a:r>
            <a:r>
              <a:rPr lang="tr-TR" altLang="en-US" sz="2400" dirty="0">
                <a:latin typeface="Times New Roman" panose="02020603050405020304" pitchFamily="18" charset="0"/>
                <a:cs typeface="Times New Roman" panose="02020603050405020304" pitchFamily="18" charset="0"/>
              </a:rPr>
              <a:t>other. </a:t>
            </a:r>
          </a:p>
          <a:p>
            <a:pPr algn="just">
              <a:lnSpc>
                <a:spcPct val="150000"/>
              </a:lnSpc>
              <a:buFont typeface="Wingdings" panose="05000000000000000000" pitchFamily="2" charset="2"/>
              <a:buChar char="§"/>
            </a:pPr>
            <a:r>
              <a:rPr lang="tr-TR" altLang="en-US" sz="2400" dirty="0">
                <a:latin typeface="Times New Roman" panose="02020603050405020304" pitchFamily="18" charset="0"/>
                <a:cs typeface="Times New Roman" panose="02020603050405020304" pitchFamily="18" charset="0"/>
              </a:rPr>
              <a:t>This requires power control at the mobiles. </a:t>
            </a:r>
          </a:p>
          <a:p>
            <a:pPr algn="just">
              <a:lnSpc>
                <a:spcPct val="150000"/>
              </a:lnSpc>
            </a:pPr>
            <a:r>
              <a:rPr lang="tr-TR" altLang="en-US" sz="2400" b="1" dirty="0">
                <a:latin typeface="Times New Roman" panose="02020603050405020304" pitchFamily="18" charset="0"/>
                <a:cs typeface="Times New Roman" panose="02020603050405020304" pitchFamily="18" charset="0"/>
              </a:rPr>
              <a:t>Power Control</a:t>
            </a:r>
            <a:r>
              <a:rPr lang="tr-TR" altLang="en-US" sz="2400" dirty="0">
                <a:latin typeface="Times New Roman" panose="02020603050405020304" pitchFamily="18" charset="0"/>
                <a:cs typeface="Times New Roman" panose="02020603050405020304" pitchFamily="18" charset="0"/>
              </a:rPr>
              <a:t>: Base station monitors the RSSI values from different mobiles and then sends power change commands to the mobiles over a forward channel. The mobiles then adjust their transmit power. </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E861C8-3BFF-FB4A-12A1-172286D74F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F71DCFA-804A-BAE0-9A97-3CC4F1FD233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E07284BE-7205-FFAF-E913-B1F9FC62E031}"/>
              </a:ext>
            </a:extLst>
          </p:cNvPr>
          <p:cNvPicPr>
            <a:picLocks noChangeAspect="1"/>
          </p:cNvPicPr>
          <p:nvPr/>
        </p:nvPicPr>
        <p:blipFill>
          <a:blip r:embed="rId2"/>
          <a:stretch>
            <a:fillRect/>
          </a:stretch>
        </p:blipFill>
        <p:spPr>
          <a:xfrm>
            <a:off x="506438" y="88009"/>
            <a:ext cx="10847362" cy="6404866"/>
          </a:xfrm>
          <a:prstGeom prst="rect">
            <a:avLst/>
          </a:prstGeom>
        </p:spPr>
      </p:pic>
    </p:spTree>
    <p:extLst>
      <p:ext uri="{BB962C8B-B14F-4D97-AF65-F5344CB8AC3E}">
        <p14:creationId xmlns:p14="http://schemas.microsoft.com/office/powerpoint/2010/main" val="9302073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E0103F-1C86-B725-A0FC-4630591366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20A8947-D0CE-4313-F3CF-3BD55B44E422}"/>
              </a:ext>
            </a:extLst>
          </p:cNvPr>
          <p:cNvSpPr>
            <a:spLocks noGrp="1"/>
          </p:cNvSpPr>
          <p:nvPr>
            <p:ph idx="1"/>
          </p:nvPr>
        </p:nvSpPr>
        <p:spPr/>
        <p:txBody>
          <a:bodyPr/>
          <a:lstStyle/>
          <a:p>
            <a:pPr algn="l" fontAlgn="base"/>
            <a:r>
              <a:rPr lang="en-US" b="0" i="0" dirty="0">
                <a:solidFill>
                  <a:srgbClr val="222222"/>
                </a:solidFill>
                <a:effectLst/>
                <a:latin typeface="Rubik"/>
              </a:rPr>
              <a:t>Applications of CDMA</a:t>
            </a:r>
          </a:p>
          <a:p>
            <a:pPr marL="0" indent="0" algn="l" fontAlgn="base">
              <a:buNone/>
            </a:pPr>
            <a:r>
              <a:rPr lang="en-US" b="0" i="0" dirty="0">
                <a:solidFill>
                  <a:srgbClr val="222222"/>
                </a:solidFill>
                <a:effectLst/>
                <a:latin typeface="Lato" panose="020F0502020204030203" pitchFamily="34" charset="0"/>
              </a:rPr>
              <a:t>The high capacity and security offered by CDMA make it worthy for use in the field of wireless technology such as mobile telephony, radar, and navigation systems. </a:t>
            </a:r>
          </a:p>
          <a:p>
            <a:pPr marL="0" indent="0" algn="l" fontAlgn="base">
              <a:buNone/>
            </a:pPr>
            <a:endParaRPr lang="en-US" dirty="0">
              <a:solidFill>
                <a:srgbClr val="222222"/>
              </a:solidFill>
              <a:latin typeface="Lato" panose="020F0502020204030203" pitchFamily="34" charset="0"/>
            </a:endParaRPr>
          </a:p>
          <a:p>
            <a:pPr marL="0" indent="0" algn="l" fontAlgn="base">
              <a:buNone/>
            </a:pPr>
            <a:r>
              <a:rPr lang="en-US" b="0" i="0" dirty="0">
                <a:solidFill>
                  <a:srgbClr val="222222"/>
                </a:solidFill>
                <a:effectLst/>
                <a:latin typeface="Lato" panose="020F0502020204030203" pitchFamily="34" charset="0"/>
              </a:rPr>
              <a:t>The combined use of CDMA with GSM technology has provided high-speed internet services like 4G.</a:t>
            </a:r>
          </a:p>
          <a:p>
            <a:endParaRPr lang="en-IN" dirty="0"/>
          </a:p>
        </p:txBody>
      </p:sp>
    </p:spTree>
    <p:extLst>
      <p:ext uri="{BB962C8B-B14F-4D97-AF65-F5344CB8AC3E}">
        <p14:creationId xmlns:p14="http://schemas.microsoft.com/office/powerpoint/2010/main" val="20543004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9558" y="0"/>
            <a:ext cx="11122926"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4549FF-083E-FA6D-502F-08091472C247}"/>
              </a:ext>
            </a:extLst>
          </p:cNvPr>
          <p:cNvSpPr>
            <a:spLocks noGrp="1"/>
          </p:cNvSpPr>
          <p:nvPr>
            <p:ph type="title"/>
          </p:nvPr>
        </p:nvSpPr>
        <p:spPr>
          <a:xfrm>
            <a:off x="584981" y="244621"/>
            <a:ext cx="10515600" cy="872832"/>
          </a:xfrm>
        </p:spPr>
        <p:txBody>
          <a:bodyPr>
            <a:normAutofit/>
          </a:bodyPr>
          <a:lstStyle/>
          <a:p>
            <a:r>
              <a:rPr lang="en-IN" sz="3600" dirty="0">
                <a:solidFill>
                  <a:srgbClr val="C00000"/>
                </a:solidFill>
              </a:rPr>
              <a:t>OFDM –orthogonal frequency division multiplexing</a:t>
            </a:r>
          </a:p>
        </p:txBody>
      </p:sp>
      <p:sp>
        <p:nvSpPr>
          <p:cNvPr id="3" name="Content Placeholder 2">
            <a:extLst>
              <a:ext uri="{FF2B5EF4-FFF2-40B4-BE49-F238E27FC236}">
                <a16:creationId xmlns:a16="http://schemas.microsoft.com/office/drawing/2014/main" xmlns="" id="{221857D0-7260-CDE7-CECC-8C3D62E26C36}"/>
              </a:ext>
            </a:extLst>
          </p:cNvPr>
          <p:cNvSpPr>
            <a:spLocks noGrp="1"/>
          </p:cNvSpPr>
          <p:nvPr>
            <p:ph idx="1"/>
          </p:nvPr>
        </p:nvSpPr>
        <p:spPr>
          <a:xfrm>
            <a:off x="584981" y="1117453"/>
            <a:ext cx="11217813" cy="5495926"/>
          </a:xfrm>
        </p:spPr>
        <p:txBody>
          <a:bodyPr>
            <a:normAutofit/>
          </a:bodyPr>
          <a:lstStyle/>
          <a:p>
            <a:pPr marL="182880" algn="l"/>
            <a:r>
              <a:rPr lang="en-US" b="0" i="0" dirty="0">
                <a:solidFill>
                  <a:srgbClr val="000000"/>
                </a:solidFill>
                <a:effectLst/>
                <a:latin typeface="Times New Roman" panose="02020603050405020304" pitchFamily="18" charset="0"/>
                <a:cs typeface="Times New Roman" panose="02020603050405020304" pitchFamily="18" charset="0"/>
              </a:rPr>
              <a:t>Digital multi-carrier modulation scheme - extends the concept of single subcarrier modulation by using </a:t>
            </a:r>
            <a:r>
              <a:rPr lang="en-US" b="0" i="0" dirty="0">
                <a:solidFill>
                  <a:srgbClr val="C00000"/>
                </a:solidFill>
                <a:effectLst/>
                <a:latin typeface="Times New Roman" panose="02020603050405020304" pitchFamily="18" charset="0"/>
                <a:cs typeface="Times New Roman" panose="02020603050405020304" pitchFamily="18" charset="0"/>
              </a:rPr>
              <a:t>multiple subcarriers within the same single channel</a:t>
            </a:r>
            <a:r>
              <a:rPr lang="en-US" b="0" i="0" dirty="0">
                <a:solidFill>
                  <a:srgbClr val="000000"/>
                </a:solidFill>
                <a:effectLst/>
                <a:latin typeface="Times New Roman" panose="02020603050405020304" pitchFamily="18" charset="0"/>
                <a:cs typeface="Times New Roman" panose="02020603050405020304" pitchFamily="18" charset="0"/>
              </a:rPr>
              <a:t>. </a:t>
            </a:r>
          </a:p>
          <a:p>
            <a:pPr marL="182880" algn="l"/>
            <a:r>
              <a:rPr lang="en-US" b="0" i="0" dirty="0">
                <a:solidFill>
                  <a:srgbClr val="000000"/>
                </a:solidFill>
                <a:effectLst/>
                <a:latin typeface="Times New Roman" panose="02020603050405020304" pitchFamily="18" charset="0"/>
                <a:cs typeface="Times New Roman" panose="02020603050405020304" pitchFamily="18" charset="0"/>
              </a:rPr>
              <a:t>Rather than transmit a high-rate stream of data with a single subcarrier, OFDM makes use of a large number of closely spaced orthogonal subcarriers that are transmitted in parallel. </a:t>
            </a:r>
          </a:p>
          <a:p>
            <a:pPr marL="182880" algn="l"/>
            <a:r>
              <a:rPr lang="en-US" b="0" i="0" dirty="0">
                <a:solidFill>
                  <a:srgbClr val="000000"/>
                </a:solidFill>
                <a:effectLst/>
                <a:latin typeface="Times New Roman" panose="02020603050405020304" pitchFamily="18" charset="0"/>
                <a:cs typeface="Times New Roman" panose="02020603050405020304" pitchFamily="18" charset="0"/>
              </a:rPr>
              <a:t>Each subcarrier is modulated with a conventional digital modulation scheme (such as </a:t>
            </a:r>
            <a:r>
              <a:rPr lang="en-US" b="0" i="0" u="none" strike="noStrike" dirty="0">
                <a:solidFill>
                  <a:srgbClr val="E90029"/>
                </a:solidFill>
                <a:effectLst/>
                <a:latin typeface="Times New Roman" panose="02020603050405020304" pitchFamily="18" charset="0"/>
                <a:cs typeface="Times New Roman" panose="02020603050405020304" pitchFamily="18" charset="0"/>
              </a:rPr>
              <a:t>QPSK</a:t>
            </a:r>
            <a:r>
              <a:rPr lang="en-US" b="0" i="0" dirty="0">
                <a:solidFill>
                  <a:srgbClr val="000000"/>
                </a:solidFill>
                <a:effectLst/>
                <a:latin typeface="Times New Roman" panose="02020603050405020304" pitchFamily="18" charset="0"/>
                <a:cs typeface="Times New Roman" panose="02020603050405020304" pitchFamily="18" charset="0"/>
              </a:rPr>
              <a:t>, 16QAM, etc.) at low symbol rate. </a:t>
            </a:r>
          </a:p>
          <a:p>
            <a:pPr marL="182880" algn="l"/>
            <a:r>
              <a:rPr lang="en-US" b="0" i="0" dirty="0">
                <a:solidFill>
                  <a:srgbClr val="000000"/>
                </a:solidFill>
                <a:effectLst/>
                <a:latin typeface="Times New Roman" panose="02020603050405020304" pitchFamily="18" charset="0"/>
                <a:cs typeface="Times New Roman" panose="02020603050405020304" pitchFamily="18" charset="0"/>
              </a:rPr>
              <a:t>However, the combination of many subcarriers enables data rates similar to conventional single-carrier modulation schemes within equivalent bandwidths</a:t>
            </a:r>
            <a:r>
              <a:rPr lang="en-US" sz="5000" b="0" i="0" dirty="0">
                <a:solidFill>
                  <a:srgbClr val="000000"/>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13861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16300</TotalTime>
  <Words>6702</Words>
  <Application>Microsoft Office PowerPoint</Application>
  <PresentationFormat>Widescreen</PresentationFormat>
  <Paragraphs>784</Paragraphs>
  <Slides>163</Slides>
  <Notes>3</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163</vt:i4>
      </vt:variant>
    </vt:vector>
  </HeadingPairs>
  <TitlesOfParts>
    <vt:vector size="191" baseType="lpstr">
      <vt:lpstr>SimSun</vt:lpstr>
      <vt:lpstr>SimSun</vt:lpstr>
      <vt:lpstr>Algerian</vt:lpstr>
      <vt:lpstr>-apple-system</vt:lpstr>
      <vt:lpstr>Arial</vt:lpstr>
      <vt:lpstr>Calibri</vt:lpstr>
      <vt:lpstr>Calibri Light</vt:lpstr>
      <vt:lpstr>gibson</vt:lpstr>
      <vt:lpstr>Heebo</vt:lpstr>
      <vt:lpstr>HuaweiSans</vt:lpstr>
      <vt:lpstr>Lato</vt:lpstr>
      <vt:lpstr>NHGeDS</vt:lpstr>
      <vt:lpstr>Nunito</vt:lpstr>
      <vt:lpstr>Open Sans</vt:lpstr>
      <vt:lpstr>PMingLiU</vt:lpstr>
      <vt:lpstr>poppins</vt:lpstr>
      <vt:lpstr>Rubik</vt:lpstr>
      <vt:lpstr>sofia-pro</vt:lpstr>
      <vt:lpstr>source sans pro</vt:lpstr>
      <vt:lpstr>Tahoma</vt:lpstr>
      <vt:lpstr>Times New Roman</vt:lpstr>
      <vt:lpstr>urw-din</vt:lpstr>
      <vt:lpstr>Verdana</vt:lpstr>
      <vt:lpstr>Wingdings</vt:lpstr>
      <vt:lpstr>Wingdings 3</vt:lpstr>
      <vt:lpstr>等线</vt:lpstr>
      <vt:lpstr>等线 Light</vt:lpstr>
      <vt:lpstr>Office Theme</vt:lpstr>
      <vt:lpstr>Module 1</vt:lpstr>
      <vt:lpstr>Introduction to Wireless communication</vt:lpstr>
      <vt:lpstr>PowerPoint Presentation</vt:lpstr>
      <vt:lpstr>PowerPoint Presentation</vt:lpstr>
      <vt:lpstr>Radio Frequency: </vt:lpstr>
      <vt:lpstr>PowerPoint Presentation</vt:lpstr>
      <vt:lpstr>PowerPoint Presentation</vt:lpstr>
      <vt:lpstr>Advantages and disadvantages of Wireless Communication </vt:lpstr>
      <vt:lpstr>PowerPoint Presentation</vt:lpstr>
      <vt:lpstr>Applications of Wireless Communication :  </vt:lpstr>
      <vt:lpstr>Basic Elements of a Wireless Communication System </vt:lpstr>
      <vt:lpstr> Multiple Access Techniques</vt:lpstr>
      <vt:lpstr>Multiple access Techniques (MAT)</vt:lpstr>
      <vt:lpstr>FDD  Vs  TDD</vt:lpstr>
      <vt:lpstr>FDD </vt:lpstr>
      <vt:lpstr>FDD disadvantages </vt:lpstr>
      <vt:lpstr>TDD</vt:lpstr>
      <vt:lpstr>PowerPoint Presentation</vt:lpstr>
      <vt:lpstr>PowerPoint Presentation</vt:lpstr>
      <vt:lpstr>PowerPoint Presentation</vt:lpstr>
      <vt:lpstr>SELF Reflection</vt:lpstr>
      <vt:lpstr>Multiple Access Techniques</vt:lpstr>
      <vt:lpstr>There are several different ways to allow access to the channel. These includes mainly the following −</vt:lpstr>
      <vt:lpstr>Narrowband &amp; wideband System</vt:lpstr>
      <vt:lpstr>FDMA</vt:lpstr>
      <vt:lpstr>Features of FDMA</vt:lpstr>
      <vt:lpstr>Features of FDMA</vt:lpstr>
      <vt:lpstr>Nonlinear effects in FDMA </vt:lpstr>
      <vt:lpstr>PowerPoint Presentation</vt:lpstr>
      <vt:lpstr>Number of channels in FDMA</vt:lpstr>
      <vt:lpstr>TDMA</vt:lpstr>
      <vt:lpstr>Features of TDMA</vt:lpstr>
      <vt:lpstr>Features of TDMA</vt:lpstr>
      <vt:lpstr>TDMA  FRAME</vt:lpstr>
      <vt:lpstr>Frame efficiency parameters</vt:lpstr>
      <vt:lpstr>Efficiency of TDMA</vt:lpstr>
      <vt:lpstr>Number of Channels in TDMA</vt:lpstr>
      <vt:lpstr>PowerPoint Presentation</vt:lpstr>
      <vt:lpstr>PowerPoint Presentation</vt:lpstr>
      <vt:lpstr>SELF Reflection</vt:lpstr>
      <vt:lpstr>Example 1</vt:lpstr>
      <vt:lpstr>Example  2</vt:lpstr>
      <vt:lpstr>Example 3</vt:lpstr>
      <vt:lpstr>Solution</vt:lpstr>
      <vt:lpstr>Example 4</vt:lpstr>
      <vt:lpstr>PowerPoint Presentation</vt:lpstr>
      <vt:lpstr>Benefits of spread spectrum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Dwell time</vt:lpstr>
      <vt:lpstr>Hopping sequences</vt:lpstr>
      <vt:lpstr>Practical examples</vt:lpstr>
      <vt:lpstr>PowerPoint Presentation</vt:lpstr>
      <vt:lpstr>PowerPoint Presentation</vt:lpstr>
      <vt:lpstr>PowerPoint Presentation</vt:lpstr>
      <vt:lpstr>PowerPoint Presentation</vt:lpstr>
      <vt:lpstr>Direct Sequence Spread Spectrum – DSSS</vt:lpstr>
      <vt:lpstr>PowerPoint Presentation</vt:lpstr>
      <vt:lpstr>PowerPoint Presentation</vt:lpstr>
      <vt:lpstr>PowerPoint Presentation</vt:lpstr>
      <vt:lpstr>PowerPoint Presentation</vt:lpstr>
      <vt:lpstr>PowerPoint Presentation</vt:lpstr>
      <vt:lpstr>Barker sequence</vt:lpstr>
      <vt:lpstr>PowerPoint Presentation</vt:lpstr>
      <vt:lpstr>PowerPoint Presentation</vt:lpstr>
      <vt:lpstr>Complementary code keying</vt:lpstr>
      <vt:lpstr>PowerPoint Presentation</vt:lpstr>
      <vt:lpstr>Code Division Multiple Access (CDMA)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DSSS used in CDMA </vt:lpstr>
      <vt:lpstr>PowerPoint Presentation</vt:lpstr>
      <vt:lpstr>PowerPoint Presentation</vt:lpstr>
      <vt:lpstr>PowerPoint Presentation</vt:lpstr>
      <vt:lpstr>Near Far Problem and Power Control</vt:lpstr>
      <vt:lpstr>Near Far Problem and Power Control</vt:lpstr>
      <vt:lpstr>PowerPoint Presentation</vt:lpstr>
      <vt:lpstr>PowerPoint Presentation</vt:lpstr>
      <vt:lpstr>PowerPoint Presentation</vt:lpstr>
      <vt:lpstr>OFDM –orthogonal frequency division multiplexing</vt:lpstr>
      <vt:lpstr>PowerPoint Presentation</vt:lpstr>
      <vt:lpstr>PowerPoint Presentation</vt:lpstr>
      <vt:lpstr>Designing OFDM Transmitter</vt:lpstr>
      <vt:lpstr>PowerPoint Presentation</vt:lpstr>
      <vt:lpstr>PowerPoint Presentation</vt:lpstr>
      <vt:lpstr>SELF Reflection</vt:lpstr>
      <vt:lpstr>PowerPoint Presentation</vt:lpstr>
      <vt:lpstr>Generations of wireless communication</vt:lpstr>
      <vt:lpstr>PowerPoint Presentation</vt:lpstr>
      <vt:lpstr>PowerPoint Presentation</vt:lpstr>
      <vt:lpstr>2nd Generation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5G Wireless Technology and How it Works?</vt:lpstr>
      <vt:lpstr>Introduction to 5G Wireless Technology</vt:lpstr>
      <vt:lpstr>What is 5G Wireless Technology?</vt:lpstr>
      <vt:lpstr>PowerPoint Presentation</vt:lpstr>
      <vt:lpstr>How does 5G Wireless Technology Work? </vt:lpstr>
      <vt:lpstr>PowerPoint Presentation</vt:lpstr>
      <vt:lpstr>PowerPoint Presentation</vt:lpstr>
      <vt:lpstr>What are the Benefits of 5G Wireless Technology? </vt:lpstr>
      <vt:lpstr>PowerPoint Presentation</vt:lpstr>
      <vt:lpstr>What are the Parameters for 5G Wireless Technology</vt:lpstr>
      <vt:lpstr>PowerPoint Presentation</vt:lpstr>
      <vt:lpstr>PowerPoint Presentation</vt:lpstr>
      <vt:lpstr>5G low Latency</vt:lpstr>
      <vt:lpstr>5G Use cases</vt:lpstr>
      <vt:lpstr>PowerPoint Presentation</vt:lpstr>
      <vt:lpstr>PowerPoint Presentation</vt:lpstr>
      <vt:lpstr>Healthcare </vt:lpstr>
      <vt:lpstr>PowerPoint Presentation</vt:lpstr>
      <vt:lpstr>Autonomous Vehicles </vt:lpstr>
      <vt:lpstr>PowerPoint Presentation</vt:lpstr>
      <vt:lpstr>Education </vt:lpstr>
      <vt:lpstr>PowerPoint Presentation</vt:lpstr>
      <vt:lpstr>Smart Cities</vt:lpstr>
      <vt:lpstr>PowerPoint Presentation</vt:lpstr>
      <vt:lpstr>PowerPoint Presentation</vt:lpstr>
      <vt:lpstr>PowerPoint Presentation</vt:lpstr>
      <vt:lpstr>PowerPoint Presentation</vt:lpstr>
      <vt:lpstr>PowerPoint Presentation</vt:lpstr>
      <vt:lpstr>MIMO</vt:lpstr>
      <vt:lpstr>PowerPoint Presentation</vt:lpstr>
      <vt:lpstr>PowerPoint Presentation</vt:lpstr>
      <vt:lpstr>PowerPoint Presentation</vt:lpstr>
      <vt:lpstr>PowerPoint Presentation</vt:lpstr>
      <vt:lpstr>PowerPoint Presentation</vt:lpstr>
      <vt:lpstr>Network Requirements of Massive MIMO</vt:lpstr>
      <vt:lpstr>PowerPoint Presentation</vt:lpstr>
      <vt:lpstr>Benefits Of Massive MIMO – Why 5G Networks Use Massive MIMO </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Nitin</dc:creator>
  <cp:lastModifiedBy>EXTC404-06</cp:lastModifiedBy>
  <cp:revision>204</cp:revision>
  <dcterms:created xsi:type="dcterms:W3CDTF">2023-01-06T08:32:50Z</dcterms:created>
  <dcterms:modified xsi:type="dcterms:W3CDTF">2023-01-27T05:35:14Z</dcterms:modified>
</cp:coreProperties>
</file>